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9"/>
  </p:notesMasterIdLst>
  <p:handoutMasterIdLst>
    <p:handoutMasterId r:id="rId30"/>
  </p:handoutMasterIdLst>
  <p:sldIdLst>
    <p:sldId id="275" r:id="rId2"/>
    <p:sldId id="318" r:id="rId3"/>
    <p:sldId id="307" r:id="rId4"/>
    <p:sldId id="308" r:id="rId5"/>
    <p:sldId id="322" r:id="rId6"/>
    <p:sldId id="306" r:id="rId7"/>
    <p:sldId id="323" r:id="rId8"/>
    <p:sldId id="305" r:id="rId9"/>
    <p:sldId id="319" r:id="rId10"/>
    <p:sldId id="309" r:id="rId11"/>
    <p:sldId id="272" r:id="rId12"/>
    <p:sldId id="281" r:id="rId13"/>
    <p:sldId id="282" r:id="rId14"/>
    <p:sldId id="310" r:id="rId15"/>
    <p:sldId id="312" r:id="rId16"/>
    <p:sldId id="320" r:id="rId17"/>
    <p:sldId id="313" r:id="rId18"/>
    <p:sldId id="314" r:id="rId19"/>
    <p:sldId id="315" r:id="rId20"/>
    <p:sldId id="317" r:id="rId21"/>
    <p:sldId id="316" r:id="rId22"/>
    <p:sldId id="321" r:id="rId23"/>
    <p:sldId id="303" r:id="rId24"/>
    <p:sldId id="299" r:id="rId25"/>
    <p:sldId id="301" r:id="rId26"/>
    <p:sldId id="285" r:id="rId27"/>
    <p:sldId id="286" r:id="rId2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CC"/>
    <a:srgbClr val="F4F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等深淺樣式 4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012ECD-51FC-41F1-AA8D-1B2483CD663E}" styleName="淺色樣式 2 - 輔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中等深淺樣式 1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35" autoAdjust="0"/>
    <p:restoredTop sz="95400" autoAdjust="0"/>
  </p:normalViewPr>
  <p:slideViewPr>
    <p:cSldViewPr>
      <p:cViewPr varScale="1">
        <p:scale>
          <a:sx n="85" d="100"/>
          <a:sy n="85" d="100"/>
        </p:scale>
        <p:origin x="1526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3120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4D9B95-F262-4411-8FD1-35E0A6EF3D27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808C3B4C-8913-40EE-A675-92C111916D8E}">
      <dgm:prSet phldrT="[文字]" custT="1"/>
      <dgm:spPr>
        <a:solidFill>
          <a:schemeClr val="accent2"/>
        </a:solidFill>
      </dgm:spPr>
      <dgm:t>
        <a:bodyPr/>
        <a:lstStyle/>
        <a:p>
          <a:r>
            <a:rPr lang="zh-TW" altLang="en-US" sz="2000" dirty="0" smtClean="0"/>
            <a:t>會員大會辦理</a:t>
          </a:r>
          <a:endParaRPr lang="en-US" altLang="zh-TW" sz="2000" dirty="0" smtClean="0"/>
        </a:p>
        <a:p>
          <a:r>
            <a:rPr lang="zh-TW" altLang="en-US" sz="2000" dirty="0" smtClean="0"/>
            <a:t>理事、監事選舉</a:t>
          </a:r>
          <a:endParaRPr lang="zh-TW" altLang="en-US" sz="2000" dirty="0"/>
        </a:p>
      </dgm:t>
    </dgm:pt>
    <dgm:pt modelId="{875CDB1C-0AA3-450B-9A49-CE88CDCD5E84}" type="parTrans" cxnId="{415A580A-F9BA-4201-A294-AEF7B7A5DAAB}">
      <dgm:prSet/>
      <dgm:spPr/>
      <dgm:t>
        <a:bodyPr/>
        <a:lstStyle/>
        <a:p>
          <a:endParaRPr lang="zh-TW" altLang="en-US"/>
        </a:p>
      </dgm:t>
    </dgm:pt>
    <dgm:pt modelId="{6321BD9A-0857-4B5E-B7DC-2A4C88131AA8}" type="sibTrans" cxnId="{415A580A-F9BA-4201-A294-AEF7B7A5DAAB}">
      <dgm:prSet/>
      <dgm:spPr/>
      <dgm:t>
        <a:bodyPr/>
        <a:lstStyle/>
        <a:p>
          <a:endParaRPr lang="zh-TW" altLang="en-US"/>
        </a:p>
      </dgm:t>
    </dgm:pt>
    <dgm:pt modelId="{08C5B157-6180-4723-98CD-8CCC681A7401}">
      <dgm:prSet phldrT="[文字]" custT="1"/>
      <dgm:spPr/>
      <dgm:t>
        <a:bodyPr/>
        <a:lstStyle/>
        <a:p>
          <a:r>
            <a:rPr lang="zh-TW" altLang="en-US" sz="2000" dirty="0" smtClean="0"/>
            <a:t>由會員學校互選</a:t>
          </a:r>
          <a:endParaRPr lang="zh-TW" altLang="en-US" sz="2000" dirty="0"/>
        </a:p>
      </dgm:t>
    </dgm:pt>
    <dgm:pt modelId="{F70BC10B-EE05-4E50-B027-E40ED3E8D5B0}" type="parTrans" cxnId="{2DDC6CDD-B73A-486B-976C-0AA785B9C763}">
      <dgm:prSet/>
      <dgm:spPr/>
      <dgm:t>
        <a:bodyPr/>
        <a:lstStyle/>
        <a:p>
          <a:endParaRPr lang="zh-TW" altLang="en-US"/>
        </a:p>
      </dgm:t>
    </dgm:pt>
    <dgm:pt modelId="{EBC2DD72-D017-4A52-A60F-298F983F1F4C}" type="sibTrans" cxnId="{2DDC6CDD-B73A-486B-976C-0AA785B9C763}">
      <dgm:prSet/>
      <dgm:spPr/>
      <dgm:t>
        <a:bodyPr/>
        <a:lstStyle/>
        <a:p>
          <a:endParaRPr lang="zh-TW" altLang="en-US"/>
        </a:p>
      </dgm:t>
    </dgm:pt>
    <dgm:pt modelId="{8919D627-7FC6-45DD-8308-F6DE12793034}">
      <dgm:prSet phldrT="[文字]" custT="1"/>
      <dgm:spPr/>
      <dgm:t>
        <a:bodyPr/>
        <a:lstStyle/>
        <a:p>
          <a:r>
            <a:rPr lang="zh-TW" altLang="en-US" sz="2000" dirty="0" smtClean="0"/>
            <a:t>理監事會議辦理</a:t>
          </a:r>
          <a:endParaRPr lang="en-US" altLang="zh-TW" sz="2000" dirty="0" smtClean="0"/>
        </a:p>
        <a:p>
          <a:r>
            <a:rPr lang="zh-TW" altLang="en-US" sz="2000" b="1" dirty="0" smtClean="0">
              <a:solidFill>
                <a:srgbClr val="FFFF00"/>
              </a:solidFill>
            </a:rPr>
            <a:t>常務理事、監事選舉</a:t>
          </a:r>
          <a:endParaRPr lang="zh-TW" altLang="en-US" sz="2000" b="1" dirty="0">
            <a:solidFill>
              <a:srgbClr val="FFFF00"/>
            </a:solidFill>
          </a:endParaRPr>
        </a:p>
      </dgm:t>
    </dgm:pt>
    <dgm:pt modelId="{A6F17A1D-9251-4D21-9858-C7E6DCC2B911}" type="parTrans" cxnId="{6CDF88F6-E80D-4677-BB8A-F11C7E8EA3C8}">
      <dgm:prSet/>
      <dgm:spPr/>
      <dgm:t>
        <a:bodyPr/>
        <a:lstStyle/>
        <a:p>
          <a:endParaRPr lang="zh-TW" altLang="en-US"/>
        </a:p>
      </dgm:t>
    </dgm:pt>
    <dgm:pt modelId="{01858F09-D319-4AF4-BC9C-6197F9C4325A}" type="sibTrans" cxnId="{6CDF88F6-E80D-4677-BB8A-F11C7E8EA3C8}">
      <dgm:prSet/>
      <dgm:spPr/>
      <dgm:t>
        <a:bodyPr/>
        <a:lstStyle/>
        <a:p>
          <a:endParaRPr lang="zh-TW" altLang="en-US"/>
        </a:p>
      </dgm:t>
    </dgm:pt>
    <dgm:pt modelId="{EF865024-A700-48CA-89A3-153A6D956E97}">
      <dgm:prSet phldrT="[文字]" custT="1"/>
      <dgm:spPr/>
      <dgm:t>
        <a:bodyPr/>
        <a:lstStyle/>
        <a:p>
          <a:r>
            <a:rPr lang="zh-TW" altLang="en-US" sz="2000" dirty="0" smtClean="0"/>
            <a:t>由理事、監事互選</a:t>
          </a:r>
          <a:endParaRPr lang="zh-TW" altLang="en-US" sz="2000" dirty="0"/>
        </a:p>
      </dgm:t>
    </dgm:pt>
    <dgm:pt modelId="{8E5DF84B-09B9-4F9F-8337-40FA76A275E3}" type="parTrans" cxnId="{CA8B900E-9B30-4CFD-938F-67F52C68DE13}">
      <dgm:prSet/>
      <dgm:spPr/>
      <dgm:t>
        <a:bodyPr/>
        <a:lstStyle/>
        <a:p>
          <a:endParaRPr lang="zh-TW" altLang="en-US"/>
        </a:p>
      </dgm:t>
    </dgm:pt>
    <dgm:pt modelId="{42DC5C54-FD88-417A-95F2-4604E056E9A9}" type="sibTrans" cxnId="{CA8B900E-9B30-4CFD-938F-67F52C68DE13}">
      <dgm:prSet/>
      <dgm:spPr/>
      <dgm:t>
        <a:bodyPr/>
        <a:lstStyle/>
        <a:p>
          <a:endParaRPr lang="zh-TW" altLang="en-US"/>
        </a:p>
      </dgm:t>
    </dgm:pt>
    <dgm:pt modelId="{C5D92854-2F5B-4E59-ADE3-5860ABFD1822}">
      <dgm:prSet phldrT="[文字]" custT="1"/>
      <dgm:spPr/>
      <dgm:t>
        <a:bodyPr/>
        <a:lstStyle/>
        <a:p>
          <a:r>
            <a:rPr lang="zh-TW" altLang="en-US" sz="2000" dirty="0" smtClean="0"/>
            <a:t>理監事會議辦理</a:t>
          </a:r>
          <a:r>
            <a:rPr lang="zh-TW" altLang="en-US" sz="2000" b="1" dirty="0" smtClean="0">
              <a:solidFill>
                <a:srgbClr val="99FFCC"/>
              </a:solidFill>
            </a:rPr>
            <a:t>理事長選舉</a:t>
          </a:r>
          <a:endParaRPr lang="zh-TW" altLang="en-US" sz="2000" b="1" dirty="0">
            <a:solidFill>
              <a:srgbClr val="99FFCC"/>
            </a:solidFill>
          </a:endParaRPr>
        </a:p>
      </dgm:t>
    </dgm:pt>
    <dgm:pt modelId="{8A1B717B-A89E-4C3C-86E1-6BCAA968A7BE}" type="parTrans" cxnId="{7A0944AB-2C6D-4CB7-8EEA-0571ECC5D75E}">
      <dgm:prSet/>
      <dgm:spPr/>
      <dgm:t>
        <a:bodyPr/>
        <a:lstStyle/>
        <a:p>
          <a:endParaRPr lang="zh-TW" altLang="en-US"/>
        </a:p>
      </dgm:t>
    </dgm:pt>
    <dgm:pt modelId="{7DC8AF23-E033-4918-A21B-2FEE9D73E844}" type="sibTrans" cxnId="{7A0944AB-2C6D-4CB7-8EEA-0571ECC5D75E}">
      <dgm:prSet/>
      <dgm:spPr/>
      <dgm:t>
        <a:bodyPr/>
        <a:lstStyle/>
        <a:p>
          <a:endParaRPr lang="zh-TW" altLang="en-US"/>
        </a:p>
      </dgm:t>
    </dgm:pt>
    <dgm:pt modelId="{73C83778-9D16-49E7-9415-1D04DB141360}">
      <dgm:prSet phldrT="[文字]" custT="1"/>
      <dgm:spPr/>
      <dgm:t>
        <a:bodyPr/>
        <a:lstStyle/>
        <a:p>
          <a:r>
            <a:rPr lang="zh-TW" altLang="en-US" sz="2000" dirty="0" smtClean="0"/>
            <a:t>理事從常務理事名單選</a:t>
          </a:r>
          <a:r>
            <a:rPr lang="en-US" altLang="zh-TW" sz="2000" dirty="0" smtClean="0"/>
            <a:t>1</a:t>
          </a:r>
          <a:r>
            <a:rPr lang="zh-TW" altLang="en-US" sz="2000" dirty="0" smtClean="0"/>
            <a:t>名</a:t>
          </a:r>
          <a:endParaRPr lang="zh-TW" altLang="en-US" sz="2000" dirty="0"/>
        </a:p>
      </dgm:t>
    </dgm:pt>
    <dgm:pt modelId="{5CB045E4-05C8-4EEC-A6E5-CF5F5D101C72}" type="parTrans" cxnId="{9EA20EFF-DCC8-413B-A587-CF14CC4EA5F2}">
      <dgm:prSet/>
      <dgm:spPr/>
      <dgm:t>
        <a:bodyPr/>
        <a:lstStyle/>
        <a:p>
          <a:endParaRPr lang="zh-TW" altLang="en-US"/>
        </a:p>
      </dgm:t>
    </dgm:pt>
    <dgm:pt modelId="{CC1710C3-09F1-47BE-B4B0-5153AE91D359}" type="sibTrans" cxnId="{9EA20EFF-DCC8-413B-A587-CF14CC4EA5F2}">
      <dgm:prSet/>
      <dgm:spPr/>
      <dgm:t>
        <a:bodyPr/>
        <a:lstStyle/>
        <a:p>
          <a:endParaRPr lang="zh-TW" altLang="en-US"/>
        </a:p>
      </dgm:t>
    </dgm:pt>
    <dgm:pt modelId="{0EBAAC1E-BA65-414A-8AB0-34A5492981A7}" type="pres">
      <dgm:prSet presAssocID="{5B4D9B95-F262-4411-8FD1-35E0A6EF3D27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E957103A-35FB-411A-8FD5-928E911482EC}" type="pres">
      <dgm:prSet presAssocID="{808C3B4C-8913-40EE-A675-92C111916D8E}" presName="composite" presStyleCnt="0"/>
      <dgm:spPr/>
    </dgm:pt>
    <dgm:pt modelId="{18F3CC5D-A039-46C3-BCEA-BDC9D57EAFA6}" type="pres">
      <dgm:prSet presAssocID="{808C3B4C-8913-40EE-A675-92C111916D8E}" presName="bentUpArrow1" presStyleLbl="alignImgPlace1" presStyleIdx="0" presStyleCnt="2"/>
      <dgm:spPr/>
    </dgm:pt>
    <dgm:pt modelId="{444FF8D5-3B88-4572-B05C-2E7692FFB23C}" type="pres">
      <dgm:prSet presAssocID="{808C3B4C-8913-40EE-A675-92C111916D8E}" presName="ParentText" presStyleLbl="node1" presStyleIdx="0" presStyleCnt="3" custScaleX="179894" custScaleY="9628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1A61439-FA14-44BE-B130-7A81E2E70419}" type="pres">
      <dgm:prSet presAssocID="{808C3B4C-8913-40EE-A675-92C111916D8E}" presName="ChildText" presStyleLbl="revTx" presStyleIdx="0" presStyleCnt="3" custScaleX="245084" custLinFactX="28173" custLinFactNeighborX="100000" custLinFactNeighborY="-409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D0B9F02-BB51-45A9-A9D2-5C455BD34B84}" type="pres">
      <dgm:prSet presAssocID="{6321BD9A-0857-4B5E-B7DC-2A4C88131AA8}" presName="sibTrans" presStyleCnt="0"/>
      <dgm:spPr/>
    </dgm:pt>
    <dgm:pt modelId="{74BA181E-C919-4ADE-BBC2-ADAFAA3BECF8}" type="pres">
      <dgm:prSet presAssocID="{8919D627-7FC6-45DD-8308-F6DE12793034}" presName="composite" presStyleCnt="0"/>
      <dgm:spPr/>
    </dgm:pt>
    <dgm:pt modelId="{DA569C03-5C99-4E79-BE35-1964AA5F20A1}" type="pres">
      <dgm:prSet presAssocID="{8919D627-7FC6-45DD-8308-F6DE12793034}" presName="bentUpArrow1" presStyleLbl="alignImgPlace1" presStyleIdx="1" presStyleCnt="2"/>
      <dgm:spPr/>
    </dgm:pt>
    <dgm:pt modelId="{21A6B28F-45EC-46A5-AED9-6AACDE96D3E2}" type="pres">
      <dgm:prSet presAssocID="{8919D627-7FC6-45DD-8308-F6DE12793034}" presName="ParentText" presStyleLbl="node1" presStyleIdx="1" presStyleCnt="3" custScaleX="145330" custLinFactNeighborX="-1960" custLinFactNeighborY="-1076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B50C358-6BDC-45A3-8EB0-2B49A13EFB7F}" type="pres">
      <dgm:prSet presAssocID="{8919D627-7FC6-45DD-8308-F6DE12793034}" presName="ChildText" presStyleLbl="revTx" presStyleIdx="1" presStyleCnt="3" custScaleX="205642" custScaleY="127755" custLinFactNeighborX="85293" custLinFactNeighborY="-1784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53146CD-11DF-44FF-96FF-AE05B329C13A}" type="pres">
      <dgm:prSet presAssocID="{01858F09-D319-4AF4-BC9C-6197F9C4325A}" presName="sibTrans" presStyleCnt="0"/>
      <dgm:spPr/>
    </dgm:pt>
    <dgm:pt modelId="{5BC4904C-DE3B-4A77-8ED0-31A9D8C6E8DB}" type="pres">
      <dgm:prSet presAssocID="{C5D92854-2F5B-4E59-ADE3-5860ABFD1822}" presName="composite" presStyleCnt="0"/>
      <dgm:spPr/>
    </dgm:pt>
    <dgm:pt modelId="{2C40AEF6-D433-49B6-BE7B-71E47F71DDA7}" type="pres">
      <dgm:prSet presAssocID="{C5D92854-2F5B-4E59-ADE3-5860ABFD1822}" presName="ParentText" presStyleLbl="node1" presStyleIdx="2" presStyleCnt="3" custScaleX="123206" custLinFactNeighborX="-35243" custLinFactNeighborY="114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B526EF0-F1D7-460E-84B7-B21A49928C72}" type="pres">
      <dgm:prSet presAssocID="{C5D92854-2F5B-4E59-ADE3-5860ABFD1822}" presName="FinalChildText" presStyleLbl="revTx" presStyleIdx="2" presStyleCnt="3" custScaleX="15439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DA46FAD-68AB-4361-A66A-2F196D7C4714}" type="presOf" srcId="{08C5B157-6180-4723-98CD-8CCC681A7401}" destId="{E1A61439-FA14-44BE-B130-7A81E2E70419}" srcOrd="0" destOrd="0" presId="urn:microsoft.com/office/officeart/2005/8/layout/StepDownProcess"/>
    <dgm:cxn modelId="{A95439B9-7451-4DE9-81A1-0C8B87AC1BB0}" type="presOf" srcId="{808C3B4C-8913-40EE-A675-92C111916D8E}" destId="{444FF8D5-3B88-4572-B05C-2E7692FFB23C}" srcOrd="0" destOrd="0" presId="urn:microsoft.com/office/officeart/2005/8/layout/StepDownProcess"/>
    <dgm:cxn modelId="{6CDF88F6-E80D-4677-BB8A-F11C7E8EA3C8}" srcId="{5B4D9B95-F262-4411-8FD1-35E0A6EF3D27}" destId="{8919D627-7FC6-45DD-8308-F6DE12793034}" srcOrd="1" destOrd="0" parTransId="{A6F17A1D-9251-4D21-9858-C7E6DCC2B911}" sibTransId="{01858F09-D319-4AF4-BC9C-6197F9C4325A}"/>
    <dgm:cxn modelId="{D9081523-2C26-43F4-9431-702C22C04EBF}" type="presOf" srcId="{73C83778-9D16-49E7-9415-1D04DB141360}" destId="{CB526EF0-F1D7-460E-84B7-B21A49928C72}" srcOrd="0" destOrd="0" presId="urn:microsoft.com/office/officeart/2005/8/layout/StepDownProcess"/>
    <dgm:cxn modelId="{2DDC6CDD-B73A-486B-976C-0AA785B9C763}" srcId="{808C3B4C-8913-40EE-A675-92C111916D8E}" destId="{08C5B157-6180-4723-98CD-8CCC681A7401}" srcOrd="0" destOrd="0" parTransId="{F70BC10B-EE05-4E50-B027-E40ED3E8D5B0}" sibTransId="{EBC2DD72-D017-4A52-A60F-298F983F1F4C}"/>
    <dgm:cxn modelId="{415A580A-F9BA-4201-A294-AEF7B7A5DAAB}" srcId="{5B4D9B95-F262-4411-8FD1-35E0A6EF3D27}" destId="{808C3B4C-8913-40EE-A675-92C111916D8E}" srcOrd="0" destOrd="0" parTransId="{875CDB1C-0AA3-450B-9A49-CE88CDCD5E84}" sibTransId="{6321BD9A-0857-4B5E-B7DC-2A4C88131AA8}"/>
    <dgm:cxn modelId="{336EE6C1-3EBD-47B5-90FA-7A6426085A61}" type="presOf" srcId="{8919D627-7FC6-45DD-8308-F6DE12793034}" destId="{21A6B28F-45EC-46A5-AED9-6AACDE96D3E2}" srcOrd="0" destOrd="0" presId="urn:microsoft.com/office/officeart/2005/8/layout/StepDownProcess"/>
    <dgm:cxn modelId="{C68C6F72-B2F5-42AB-A87D-D5931877C438}" type="presOf" srcId="{5B4D9B95-F262-4411-8FD1-35E0A6EF3D27}" destId="{0EBAAC1E-BA65-414A-8AB0-34A5492981A7}" srcOrd="0" destOrd="0" presId="urn:microsoft.com/office/officeart/2005/8/layout/StepDownProcess"/>
    <dgm:cxn modelId="{85210CD6-AC45-49AD-94BE-FE4BB734A04C}" type="presOf" srcId="{C5D92854-2F5B-4E59-ADE3-5860ABFD1822}" destId="{2C40AEF6-D433-49B6-BE7B-71E47F71DDA7}" srcOrd="0" destOrd="0" presId="urn:microsoft.com/office/officeart/2005/8/layout/StepDownProcess"/>
    <dgm:cxn modelId="{3B0A4FC5-83F3-411F-BF45-14F10CD26ACB}" type="presOf" srcId="{EF865024-A700-48CA-89A3-153A6D956E97}" destId="{3B50C358-6BDC-45A3-8EB0-2B49A13EFB7F}" srcOrd="0" destOrd="0" presId="urn:microsoft.com/office/officeart/2005/8/layout/StepDownProcess"/>
    <dgm:cxn modelId="{9EA20EFF-DCC8-413B-A587-CF14CC4EA5F2}" srcId="{C5D92854-2F5B-4E59-ADE3-5860ABFD1822}" destId="{73C83778-9D16-49E7-9415-1D04DB141360}" srcOrd="0" destOrd="0" parTransId="{5CB045E4-05C8-4EEC-A6E5-CF5F5D101C72}" sibTransId="{CC1710C3-09F1-47BE-B4B0-5153AE91D359}"/>
    <dgm:cxn modelId="{7A0944AB-2C6D-4CB7-8EEA-0571ECC5D75E}" srcId="{5B4D9B95-F262-4411-8FD1-35E0A6EF3D27}" destId="{C5D92854-2F5B-4E59-ADE3-5860ABFD1822}" srcOrd="2" destOrd="0" parTransId="{8A1B717B-A89E-4C3C-86E1-6BCAA968A7BE}" sibTransId="{7DC8AF23-E033-4918-A21B-2FEE9D73E844}"/>
    <dgm:cxn modelId="{CA8B900E-9B30-4CFD-938F-67F52C68DE13}" srcId="{8919D627-7FC6-45DD-8308-F6DE12793034}" destId="{EF865024-A700-48CA-89A3-153A6D956E97}" srcOrd="0" destOrd="0" parTransId="{8E5DF84B-09B9-4F9F-8337-40FA76A275E3}" sibTransId="{42DC5C54-FD88-417A-95F2-4604E056E9A9}"/>
    <dgm:cxn modelId="{71061F1E-ADFE-4945-8807-CD610BF231BB}" type="presParOf" srcId="{0EBAAC1E-BA65-414A-8AB0-34A5492981A7}" destId="{E957103A-35FB-411A-8FD5-928E911482EC}" srcOrd="0" destOrd="0" presId="urn:microsoft.com/office/officeart/2005/8/layout/StepDownProcess"/>
    <dgm:cxn modelId="{B9A155D5-F769-45D3-A842-AD429E963F89}" type="presParOf" srcId="{E957103A-35FB-411A-8FD5-928E911482EC}" destId="{18F3CC5D-A039-46C3-BCEA-BDC9D57EAFA6}" srcOrd="0" destOrd="0" presId="urn:microsoft.com/office/officeart/2005/8/layout/StepDownProcess"/>
    <dgm:cxn modelId="{68A7B7F9-DD09-4129-B148-C82F4BB1C2EB}" type="presParOf" srcId="{E957103A-35FB-411A-8FD5-928E911482EC}" destId="{444FF8D5-3B88-4572-B05C-2E7692FFB23C}" srcOrd="1" destOrd="0" presId="urn:microsoft.com/office/officeart/2005/8/layout/StepDownProcess"/>
    <dgm:cxn modelId="{DDA7AEDD-CFB5-4E88-A7D4-C382EBE4F8D9}" type="presParOf" srcId="{E957103A-35FB-411A-8FD5-928E911482EC}" destId="{E1A61439-FA14-44BE-B130-7A81E2E70419}" srcOrd="2" destOrd="0" presId="urn:microsoft.com/office/officeart/2005/8/layout/StepDownProcess"/>
    <dgm:cxn modelId="{37447390-5F61-4072-A3D3-F4B421EF8A73}" type="presParOf" srcId="{0EBAAC1E-BA65-414A-8AB0-34A5492981A7}" destId="{0D0B9F02-BB51-45A9-A9D2-5C455BD34B84}" srcOrd="1" destOrd="0" presId="urn:microsoft.com/office/officeart/2005/8/layout/StepDownProcess"/>
    <dgm:cxn modelId="{71562EFB-487C-4292-84C5-9584BC983B79}" type="presParOf" srcId="{0EBAAC1E-BA65-414A-8AB0-34A5492981A7}" destId="{74BA181E-C919-4ADE-BBC2-ADAFAA3BECF8}" srcOrd="2" destOrd="0" presId="urn:microsoft.com/office/officeart/2005/8/layout/StepDownProcess"/>
    <dgm:cxn modelId="{343E797C-6E01-4E18-87FA-390134BB83ED}" type="presParOf" srcId="{74BA181E-C919-4ADE-BBC2-ADAFAA3BECF8}" destId="{DA569C03-5C99-4E79-BE35-1964AA5F20A1}" srcOrd="0" destOrd="0" presId="urn:microsoft.com/office/officeart/2005/8/layout/StepDownProcess"/>
    <dgm:cxn modelId="{69ACBE51-46D5-4C06-BAA1-D4DA6BB8DC44}" type="presParOf" srcId="{74BA181E-C919-4ADE-BBC2-ADAFAA3BECF8}" destId="{21A6B28F-45EC-46A5-AED9-6AACDE96D3E2}" srcOrd="1" destOrd="0" presId="urn:microsoft.com/office/officeart/2005/8/layout/StepDownProcess"/>
    <dgm:cxn modelId="{0E14A797-B3FB-4DC9-A30C-D7503522084E}" type="presParOf" srcId="{74BA181E-C919-4ADE-BBC2-ADAFAA3BECF8}" destId="{3B50C358-6BDC-45A3-8EB0-2B49A13EFB7F}" srcOrd="2" destOrd="0" presId="urn:microsoft.com/office/officeart/2005/8/layout/StepDownProcess"/>
    <dgm:cxn modelId="{C3D983FB-4626-48A9-8491-C2AEFC17CE15}" type="presParOf" srcId="{0EBAAC1E-BA65-414A-8AB0-34A5492981A7}" destId="{853146CD-11DF-44FF-96FF-AE05B329C13A}" srcOrd="3" destOrd="0" presId="urn:microsoft.com/office/officeart/2005/8/layout/StepDownProcess"/>
    <dgm:cxn modelId="{E0B36674-7BC7-4139-9057-16CC90E4B539}" type="presParOf" srcId="{0EBAAC1E-BA65-414A-8AB0-34A5492981A7}" destId="{5BC4904C-DE3B-4A77-8ED0-31A9D8C6E8DB}" srcOrd="4" destOrd="0" presId="urn:microsoft.com/office/officeart/2005/8/layout/StepDownProcess"/>
    <dgm:cxn modelId="{D5E48C26-001F-4162-B532-0C60CDAF20DE}" type="presParOf" srcId="{5BC4904C-DE3B-4A77-8ED0-31A9D8C6E8DB}" destId="{2C40AEF6-D433-49B6-BE7B-71E47F71DDA7}" srcOrd="0" destOrd="0" presId="urn:microsoft.com/office/officeart/2005/8/layout/StepDownProcess"/>
    <dgm:cxn modelId="{647355E0-C31D-4EC5-B5B8-6132AAD68FF9}" type="presParOf" srcId="{5BC4904C-DE3B-4A77-8ED0-31A9D8C6E8DB}" destId="{CB526EF0-F1D7-460E-84B7-B21A49928C72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D8776-3FE1-4AA4-B38E-CDFDD2AC16C0}" type="datetimeFigureOut">
              <a:rPr lang="zh-TW" altLang="en-US" smtClean="0"/>
              <a:t>2017/9/14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CC608B-B243-495D-8EC8-E680901E3D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87381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16BBC7-857C-40F0-A926-AA87AE3CF447}" type="datetimeFigureOut">
              <a:rPr lang="zh-TW" altLang="en-US" smtClean="0"/>
              <a:pPr/>
              <a:t>2017/9/14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E96229-3B0A-4991-BE23-8BA6D3207C5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64472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E96229-3B0A-4991-BE23-8BA6D3207C5A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54196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E96229-3B0A-4991-BE23-8BA6D3207C5A}" type="slidenum">
              <a:rPr lang="zh-TW" altLang="en-US" smtClean="0">
                <a:solidFill>
                  <a:prstClr val="black"/>
                </a:solidFill>
              </a:rPr>
              <a:pPr/>
              <a:t>23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9302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E96229-3B0A-4991-BE23-8BA6D3207C5A}" type="slidenum">
              <a:rPr lang="zh-TW" altLang="en-US" smtClean="0"/>
              <a:pPr/>
              <a:t>25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0264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2400" y="6318371"/>
            <a:ext cx="584978" cy="365125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fld id="{63BE7BF0-3F5A-4753-B66D-BE1BBBCE6797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91223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3BE7BF0-3F5A-4753-B66D-BE1BBBCE6797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77958076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3BE7BF0-3F5A-4753-B66D-BE1BBBCE6797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02412243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3BE7BF0-3F5A-4753-B66D-BE1BBBCE6797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0012786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3BE7BF0-3F5A-4753-B66D-BE1BBBCE6797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491285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3BE7BF0-3F5A-4753-B66D-BE1BBBCE6797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7548417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9/14/2017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7BF0-3F5A-4753-B66D-BE1BBBCE679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68274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7BF0-3F5A-4753-B66D-BE1BBBCE679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1318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7006"/>
            <a:ext cx="8305800" cy="691194"/>
          </a:xfrm>
        </p:spPr>
        <p:txBody>
          <a:bodyPr/>
          <a:lstStyle>
            <a:lvl1pPr algn="ctr">
              <a:defRPr b="1" baseline="0">
                <a:solidFill>
                  <a:schemeClr val="tx1"/>
                </a:solidFill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14400"/>
            <a:ext cx="8305800" cy="5029200"/>
          </a:xfrm>
        </p:spPr>
        <p:txBody>
          <a:bodyPr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  <a:lvl2pPr>
              <a:defRPr sz="3200" b="1">
                <a:solidFill>
                  <a:schemeClr val="tx1"/>
                </a:solidFill>
              </a:defRPr>
            </a:lvl2pPr>
            <a:lvl3pPr>
              <a:defRPr sz="2800" b="1">
                <a:solidFill>
                  <a:schemeClr val="tx1"/>
                </a:solidFill>
              </a:defRPr>
            </a:lvl3pPr>
            <a:lvl4pPr>
              <a:defRPr sz="2400" b="1">
                <a:solidFill>
                  <a:schemeClr val="tx1"/>
                </a:solidFill>
              </a:defRPr>
            </a:lvl4pPr>
            <a:lvl5pPr>
              <a:defRPr sz="24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fld id="{70DDF080-5E8C-48AD-84E5-6C08B304C14E}" type="datetimeFigureOut">
              <a:rPr lang="en-US" smtClean="0"/>
              <a:pPr/>
              <a:t>9/14/2017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2400" y="6318371"/>
            <a:ext cx="584978" cy="365125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fld id="{63BE7BF0-3F5A-4753-B66D-BE1BBBCE6797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75551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3BE7BF0-3F5A-4753-B66D-BE1BBBCE6797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05576112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63BE7BF0-3F5A-4753-B66D-BE1BBBCE679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2663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63BE7BF0-3F5A-4753-B66D-BE1BBBCE679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8995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7BF0-3F5A-4753-B66D-BE1BBBCE679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7267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7BF0-3F5A-4753-B66D-BE1BBBCE679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6529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9/14/2017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7BF0-3F5A-4753-B66D-BE1BBBCE679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9126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3BE7BF0-3F5A-4753-B66D-BE1BBBCE679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2244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9889" y="21965"/>
            <a:ext cx="7879190" cy="81623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1060" y="945050"/>
            <a:ext cx="7884412" cy="50555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5200" y="6135089"/>
            <a:ext cx="12235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fld id="{B61BEF0D-F0BB-DE4B-95CE-6DB70DBA9567}" type="datetimeFigureOut">
              <a:rPr lang="en-US" smtClean="0"/>
              <a:pPr/>
              <a:t>9/14/2017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7260" y="6139045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fld id="{63BE7BF0-3F5A-4753-B66D-BE1BBBCE6797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91351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b="1" kern="1200" baseline="0">
          <a:solidFill>
            <a:schemeClr val="tx1"/>
          </a:solidFill>
          <a:latin typeface="Arial" panose="020B0604020202020204" pitchFamily="34" charset="0"/>
          <a:ea typeface="微軟正黑體" panose="020B0604030504040204" pitchFamily="34" charset="-120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3600" b="1" kern="1200" baseline="0">
          <a:solidFill>
            <a:schemeClr val="tx1"/>
          </a:solidFill>
          <a:latin typeface="Arial" panose="020B0604020202020204" pitchFamily="34" charset="0"/>
          <a:ea typeface="微軟正黑體" panose="020B0604030504040204" pitchFamily="34" charset="-120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3200" b="1" kern="1200" baseline="0">
          <a:solidFill>
            <a:schemeClr val="tx1"/>
          </a:solidFill>
          <a:latin typeface="Arial" panose="020B0604020202020204" pitchFamily="34" charset="0"/>
          <a:ea typeface="微軟正黑體" panose="020B0604030504040204" pitchFamily="34" charset="-120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2800" b="1" kern="1200" baseline="0">
          <a:solidFill>
            <a:schemeClr val="tx1"/>
          </a:solidFill>
          <a:latin typeface="Arial" panose="020B0604020202020204" pitchFamily="34" charset="0"/>
          <a:ea typeface="微軟正黑體" panose="020B0604030504040204" pitchFamily="34" charset="-120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2400" b="1" kern="1200" baseline="0">
          <a:solidFill>
            <a:schemeClr val="tx1"/>
          </a:solidFill>
          <a:latin typeface="Arial" panose="020B0604020202020204" pitchFamily="34" charset="0"/>
          <a:ea typeface="微軟正黑體" panose="020B0604030504040204" pitchFamily="34" charset="-120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2400" b="1" kern="1200" baseline="0">
          <a:solidFill>
            <a:schemeClr val="tx1"/>
          </a:solidFill>
          <a:latin typeface="Arial" panose="020B0604020202020204" pitchFamily="34" charset="0"/>
          <a:ea typeface="微軟正黑體" panose="020B0604030504040204" pitchFamily="34" charset="-120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zh-TW" altLang="en-US" sz="4800" dirty="0">
                <a:latin typeface="+mj-ea"/>
              </a:rPr>
              <a:t>台灣綠色大學聯盟</a:t>
            </a:r>
            <a:r>
              <a:rPr lang="en-US" altLang="zh-TW" sz="4800" dirty="0">
                <a:latin typeface="+mj-ea"/>
              </a:rPr>
              <a:t/>
            </a:r>
            <a:br>
              <a:rPr lang="en-US" altLang="zh-TW" sz="4800" dirty="0">
                <a:latin typeface="+mj-ea"/>
              </a:rPr>
            </a:br>
            <a:r>
              <a:rPr lang="zh-TW" altLang="en-US" sz="4800" dirty="0" smtClean="0">
                <a:latin typeface="+mj-ea"/>
              </a:rPr>
              <a:t>第</a:t>
            </a:r>
            <a:r>
              <a:rPr lang="en-US" altLang="zh-TW" sz="4800" dirty="0" smtClean="0">
                <a:latin typeface="+mj-ea"/>
              </a:rPr>
              <a:t>3</a:t>
            </a:r>
            <a:r>
              <a:rPr lang="zh-TW" altLang="en-US" sz="4800" dirty="0" smtClean="0">
                <a:latin typeface="+mj-ea"/>
              </a:rPr>
              <a:t>屆第</a:t>
            </a:r>
            <a:r>
              <a:rPr lang="en-US" altLang="zh-TW" sz="4800" dirty="0" smtClean="0">
                <a:latin typeface="+mj-ea"/>
              </a:rPr>
              <a:t>1</a:t>
            </a:r>
            <a:r>
              <a:rPr lang="zh-TW" altLang="en-US" sz="4800" dirty="0" smtClean="0">
                <a:latin typeface="+mj-ea"/>
              </a:rPr>
              <a:t>次會員大會</a:t>
            </a:r>
            <a:r>
              <a:rPr lang="zh-TW" altLang="en-US" sz="2800" dirty="0">
                <a:latin typeface="+mj-ea"/>
              </a:rPr>
              <a:t/>
            </a:r>
            <a:br>
              <a:rPr lang="zh-TW" altLang="en-US" sz="2800" dirty="0">
                <a:latin typeface="+mj-ea"/>
              </a:rPr>
            </a:br>
            <a:endParaRPr lang="zh-TW" altLang="en-US" sz="28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" name="文字版面配置區 5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zh-TW" altLang="en-US" sz="2000" dirty="0">
                <a:solidFill>
                  <a:schemeClr val="tx1"/>
                </a:solidFill>
                <a:latin typeface="微軟正黑體" pitchFamily="34" charset="-120"/>
                <a:cs typeface="Arial" charset="0"/>
              </a:rPr>
              <a:t>日期：民國 </a:t>
            </a:r>
            <a:r>
              <a:rPr lang="en-US" altLang="zh-TW" sz="2000" dirty="0">
                <a:solidFill>
                  <a:schemeClr val="tx1"/>
                </a:solidFill>
                <a:latin typeface="微軟正黑體" pitchFamily="34" charset="-120"/>
                <a:cs typeface="Arial" charset="0"/>
              </a:rPr>
              <a:t>106</a:t>
            </a:r>
            <a:r>
              <a:rPr lang="zh-TW" altLang="en-US" sz="2000" dirty="0">
                <a:solidFill>
                  <a:schemeClr val="tx1"/>
                </a:solidFill>
                <a:latin typeface="微軟正黑體" pitchFamily="34" charset="-120"/>
                <a:cs typeface="Arial" charset="0"/>
              </a:rPr>
              <a:t> 年 </a:t>
            </a:r>
            <a:r>
              <a:rPr lang="en-US" altLang="zh-TW" sz="2000" dirty="0" smtClean="0">
                <a:solidFill>
                  <a:schemeClr val="tx1"/>
                </a:solidFill>
                <a:latin typeface="微軟正黑體" pitchFamily="34" charset="-120"/>
                <a:cs typeface="Arial" charset="0"/>
              </a:rPr>
              <a:t>9</a:t>
            </a:r>
            <a:r>
              <a:rPr lang="zh-TW" altLang="en-US" sz="2000" dirty="0" smtClean="0">
                <a:solidFill>
                  <a:schemeClr val="tx1"/>
                </a:solidFill>
                <a:latin typeface="微軟正黑體" pitchFamily="34" charset="-120"/>
                <a:cs typeface="Arial" charset="0"/>
              </a:rPr>
              <a:t>月 </a:t>
            </a:r>
            <a:r>
              <a:rPr lang="en-US" altLang="zh-TW" sz="2000" dirty="0" smtClean="0">
                <a:solidFill>
                  <a:schemeClr val="tx1"/>
                </a:solidFill>
                <a:latin typeface="微軟正黑體" pitchFamily="34" charset="-120"/>
                <a:cs typeface="Arial" charset="0"/>
              </a:rPr>
              <a:t>22</a:t>
            </a:r>
            <a:r>
              <a:rPr lang="zh-TW" altLang="en-US" sz="2000" dirty="0" smtClean="0">
                <a:solidFill>
                  <a:schemeClr val="tx1"/>
                </a:solidFill>
                <a:latin typeface="微軟正黑體" pitchFamily="34" charset="-120"/>
                <a:cs typeface="Arial" charset="0"/>
              </a:rPr>
              <a:t> 日</a:t>
            </a:r>
            <a:r>
              <a:rPr lang="en-US" altLang="zh-TW" sz="2000" dirty="0" smtClean="0">
                <a:solidFill>
                  <a:schemeClr val="tx1"/>
                </a:solidFill>
                <a:latin typeface="微軟正黑體" pitchFamily="34" charset="-120"/>
                <a:cs typeface="Arial" charset="0"/>
              </a:rPr>
              <a:t>9</a:t>
            </a:r>
            <a:r>
              <a:rPr lang="zh-TW" altLang="en-US" sz="2000" dirty="0" smtClean="0">
                <a:solidFill>
                  <a:schemeClr val="tx1"/>
                </a:solidFill>
                <a:latin typeface="微軟正黑體" pitchFamily="34" charset="-120"/>
                <a:cs typeface="Arial" charset="0"/>
              </a:rPr>
              <a:t>時</a:t>
            </a:r>
            <a:r>
              <a:rPr lang="en-US" altLang="zh-TW" sz="2000" dirty="0" smtClean="0">
                <a:solidFill>
                  <a:schemeClr val="tx1"/>
                </a:solidFill>
                <a:latin typeface="微軟正黑體" pitchFamily="34" charset="-120"/>
                <a:cs typeface="Arial" charset="0"/>
              </a:rPr>
              <a:t>30</a:t>
            </a:r>
            <a:r>
              <a:rPr lang="zh-TW" altLang="en-US" sz="2000" dirty="0" smtClean="0">
                <a:solidFill>
                  <a:schemeClr val="tx1"/>
                </a:solidFill>
                <a:latin typeface="微軟正黑體" pitchFamily="34" charset="-120"/>
                <a:cs typeface="Arial" charset="0"/>
              </a:rPr>
              <a:t>分</a:t>
            </a:r>
            <a:r>
              <a:rPr lang="zh-TW" altLang="en-US" sz="2000" dirty="0">
                <a:solidFill>
                  <a:schemeClr val="tx1"/>
                </a:solidFill>
                <a:latin typeface="微軟正黑體" pitchFamily="34" charset="-120"/>
                <a:cs typeface="Arial" charset="0"/>
              </a:rPr>
              <a:t/>
            </a:r>
            <a:br>
              <a:rPr lang="zh-TW" altLang="en-US" sz="2000" dirty="0">
                <a:solidFill>
                  <a:schemeClr val="tx1"/>
                </a:solidFill>
                <a:latin typeface="微軟正黑體" pitchFamily="34" charset="-120"/>
                <a:cs typeface="Arial" charset="0"/>
              </a:rPr>
            </a:br>
            <a:r>
              <a:rPr lang="zh-TW" altLang="en-US" sz="2000" dirty="0">
                <a:solidFill>
                  <a:schemeClr val="tx1"/>
                </a:solidFill>
                <a:latin typeface="微軟正黑體" pitchFamily="34" charset="-120"/>
                <a:cs typeface="Arial" charset="0"/>
              </a:rPr>
              <a:t>地點</a:t>
            </a:r>
            <a:r>
              <a:rPr lang="zh-TW" altLang="en-US" sz="2000" dirty="0" smtClean="0">
                <a:solidFill>
                  <a:schemeClr val="tx1"/>
                </a:solidFill>
                <a:latin typeface="微軟正黑體" pitchFamily="34" charset="-120"/>
                <a:cs typeface="Arial" charset="0"/>
              </a:rPr>
              <a:t>：國立暨南大學</a:t>
            </a:r>
            <a:endParaRPr lang="zh-TW" altLang="en-US" sz="20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7BF0-3F5A-4753-B66D-BE1BBBCE6797}" type="slidenum">
              <a:rPr lang="zh-TW" altLang="en-US" smtClean="0"/>
              <a:pPr/>
              <a:t>1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338" t="21889" r="13926" b="23764"/>
          <a:stretch/>
        </p:blipFill>
        <p:spPr>
          <a:xfrm>
            <a:off x="418416" y="76200"/>
            <a:ext cx="3048000" cy="2209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討論提案</a:t>
            </a:r>
            <a:endParaRPr lang="zh-TW" altLang="en-US" dirty="0"/>
          </a:p>
        </p:txBody>
      </p:sp>
      <p:sp>
        <p:nvSpPr>
          <p:cNvPr id="8" name="副標題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7BF0-3F5A-4753-B66D-BE1BBBCE6797}" type="slidenum">
              <a:rPr lang="zh-TW" altLang="en-US" smtClean="0"/>
              <a:pPr/>
              <a:t>10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848559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latin typeface="標楷體" pitchFamily="65" charset="-120"/>
                <a:cs typeface="Arial" charset="0"/>
              </a:rPr>
              <a:t>議</a:t>
            </a:r>
            <a:r>
              <a:rPr lang="zh-TW" altLang="en-US" sz="4400" b="1" dirty="0" smtClean="0">
                <a:latin typeface="標楷體" pitchFamily="65" charset="-120"/>
                <a:cs typeface="Arial" charset="0"/>
              </a:rPr>
              <a:t>案一</a:t>
            </a:r>
            <a:endParaRPr lang="zh-TW" altLang="en-US" sz="4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zh-TW" altLang="en-US" sz="3200" b="1" dirty="0" smtClean="0">
                <a:solidFill>
                  <a:srgbClr val="FF0000"/>
                </a:solidFill>
              </a:rPr>
              <a:t>案由：</a:t>
            </a:r>
            <a:r>
              <a:rPr lang="zh-TW" altLang="zh-TW" sz="3200" dirty="0"/>
              <a:t>有關</a:t>
            </a:r>
            <a:r>
              <a:rPr lang="en-US" altLang="zh-TW" sz="3200" dirty="0"/>
              <a:t>106</a:t>
            </a:r>
            <a:r>
              <a:rPr lang="zh-TW" altLang="zh-TW" sz="3200" dirty="0"/>
              <a:t>年度工作報告、收支決算表、現金出納表、資產負債表、財產目錄及基金收支表一案</a:t>
            </a:r>
            <a:r>
              <a:rPr lang="en-US" altLang="zh-TW" sz="3200" dirty="0"/>
              <a:t>(</a:t>
            </a:r>
            <a:r>
              <a:rPr lang="zh-TW" altLang="zh-TW" sz="3200" dirty="0"/>
              <a:t>附件一</a:t>
            </a:r>
            <a:r>
              <a:rPr lang="en-US" altLang="zh-TW" sz="3200" dirty="0"/>
              <a:t>)</a:t>
            </a:r>
            <a:r>
              <a:rPr lang="zh-TW" altLang="zh-TW" sz="3200" dirty="0"/>
              <a:t>，提請討論</a:t>
            </a:r>
            <a:r>
              <a:rPr lang="zh-TW" altLang="zh-TW" sz="3200" dirty="0" smtClean="0"/>
              <a:t>。</a:t>
            </a:r>
            <a:endParaRPr lang="en-US" altLang="zh-TW" sz="3200" dirty="0" smtClean="0"/>
          </a:p>
          <a:p>
            <a:pPr>
              <a:lnSpc>
                <a:spcPct val="120000"/>
              </a:lnSpc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zh-TW" altLang="en-US" sz="3200" dirty="0" smtClean="0">
                <a:solidFill>
                  <a:srgbClr val="FF0000"/>
                </a:solidFill>
              </a:rPr>
              <a:t>提案者：</a:t>
            </a:r>
            <a:r>
              <a:rPr lang="zh-TW" altLang="en-US" sz="3200" dirty="0" smtClean="0"/>
              <a:t>秘書處</a:t>
            </a:r>
            <a:endParaRPr lang="en-US" altLang="zh-TW" sz="3200" dirty="0" smtClean="0"/>
          </a:p>
          <a:p>
            <a:pPr>
              <a:lnSpc>
                <a:spcPct val="120000"/>
              </a:lnSpc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zh-TW" altLang="en-US" sz="3200" b="1" dirty="0" smtClean="0">
                <a:solidFill>
                  <a:srgbClr val="FF0000"/>
                </a:solidFill>
              </a:rPr>
              <a:t>說明</a:t>
            </a:r>
            <a:r>
              <a:rPr lang="zh-TW" altLang="en-US" sz="3200" dirty="0" smtClean="0">
                <a:solidFill>
                  <a:srgbClr val="FF0000"/>
                </a:solidFill>
              </a:rPr>
              <a:t>：</a:t>
            </a:r>
            <a:r>
              <a:rPr lang="zh-TW" altLang="zh-TW" sz="3200" dirty="0"/>
              <a:t>上開工作報告業經第</a:t>
            </a:r>
            <a:r>
              <a:rPr lang="en-US" altLang="zh-TW" sz="3200" dirty="0"/>
              <a:t>2</a:t>
            </a:r>
            <a:r>
              <a:rPr lang="zh-TW" altLang="zh-TW" sz="3200" dirty="0"/>
              <a:t>屆第</a:t>
            </a:r>
            <a:r>
              <a:rPr lang="en-US" altLang="zh-TW" sz="3200" dirty="0"/>
              <a:t>4</a:t>
            </a:r>
            <a:r>
              <a:rPr lang="zh-TW" altLang="zh-TW" sz="3200" dirty="0"/>
              <a:t>次理監事會審核通過在案，提請討論</a:t>
            </a:r>
            <a:r>
              <a:rPr lang="zh-TW" altLang="zh-TW" sz="3200" dirty="0" smtClean="0"/>
              <a:t>。</a:t>
            </a:r>
            <a:endParaRPr lang="en-US" altLang="zh-TW" sz="3200" dirty="0" smtClean="0"/>
          </a:p>
          <a:p>
            <a:pPr>
              <a:lnSpc>
                <a:spcPct val="120000"/>
              </a:lnSpc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zh-TW" altLang="en-US" sz="3200" dirty="0" smtClean="0">
                <a:solidFill>
                  <a:srgbClr val="FF0000"/>
                </a:solidFill>
              </a:rPr>
              <a:t>擬辦：</a:t>
            </a:r>
            <a:r>
              <a:rPr lang="zh-TW" altLang="zh-TW" sz="3200" dirty="0"/>
              <a:t>如獲大會通過，送內政部備查。</a:t>
            </a:r>
            <a:endParaRPr lang="zh-TW" altLang="en-US" sz="32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7BF0-3F5A-4753-B66D-BE1BBBCE6797}" type="slidenum">
              <a:rPr lang="zh-TW" altLang="en-US" smtClean="0"/>
              <a:pPr/>
              <a:t>11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latin typeface="標楷體" pitchFamily="65" charset="-120"/>
                <a:cs typeface="Arial" charset="0"/>
              </a:rPr>
              <a:t>議</a:t>
            </a:r>
            <a:r>
              <a:rPr lang="zh-TW" altLang="en-US" sz="4400" b="1" dirty="0" smtClean="0">
                <a:latin typeface="標楷體" pitchFamily="65" charset="-120"/>
                <a:cs typeface="Arial" charset="0"/>
              </a:rPr>
              <a:t>案二</a:t>
            </a:r>
            <a:endParaRPr lang="zh-TW" altLang="en-US" sz="4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zh-TW" altLang="en-US" sz="3200" b="1" dirty="0" smtClean="0">
                <a:solidFill>
                  <a:srgbClr val="FF0000"/>
                </a:solidFill>
              </a:rPr>
              <a:t>案由：</a:t>
            </a:r>
            <a:r>
              <a:rPr lang="zh-TW" altLang="zh-TW" sz="3200" dirty="0"/>
              <a:t>有關</a:t>
            </a:r>
            <a:r>
              <a:rPr lang="en-US" altLang="zh-TW" sz="3200" dirty="0"/>
              <a:t>107</a:t>
            </a:r>
            <a:r>
              <a:rPr lang="zh-TW" altLang="zh-TW" sz="3200" dirty="0"/>
              <a:t>年度工作計畫、收支預算表及工作人員待遇表</a:t>
            </a:r>
            <a:r>
              <a:rPr lang="en-US" altLang="zh-TW" sz="3200" dirty="0"/>
              <a:t>(</a:t>
            </a:r>
            <a:r>
              <a:rPr lang="zh-TW" altLang="zh-TW" sz="3200" dirty="0"/>
              <a:t>附件二</a:t>
            </a:r>
            <a:r>
              <a:rPr lang="en-US" altLang="zh-TW" sz="3200" dirty="0"/>
              <a:t>)</a:t>
            </a:r>
            <a:r>
              <a:rPr lang="zh-TW" altLang="zh-TW" sz="3200" dirty="0"/>
              <a:t>，提請討論</a:t>
            </a:r>
            <a:r>
              <a:rPr lang="zh-TW" altLang="zh-TW" sz="3200" dirty="0" smtClean="0"/>
              <a:t>。</a:t>
            </a:r>
            <a:endParaRPr lang="en-US" altLang="zh-TW" sz="3200" dirty="0" smtClean="0"/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zh-TW" altLang="en-US" sz="3200" dirty="0">
                <a:solidFill>
                  <a:srgbClr val="FF0000"/>
                </a:solidFill>
              </a:rPr>
              <a:t>提案者：</a:t>
            </a:r>
            <a:r>
              <a:rPr lang="zh-TW" altLang="en-US" sz="3200" dirty="0" smtClean="0"/>
              <a:t>秘書處</a:t>
            </a:r>
            <a:endParaRPr lang="en-US" altLang="zh-TW" sz="3200" dirty="0" smtClean="0"/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zh-TW" altLang="en-US" sz="3200" dirty="0" smtClean="0">
                <a:solidFill>
                  <a:srgbClr val="FF0000"/>
                </a:solidFill>
              </a:rPr>
              <a:t>說明：</a:t>
            </a:r>
            <a:r>
              <a:rPr lang="zh-TW" altLang="en-US" sz="3200" dirty="0"/>
              <a:t>上開工作報告業經第</a:t>
            </a:r>
            <a:r>
              <a:rPr lang="en-US" altLang="zh-TW" sz="3200" dirty="0"/>
              <a:t>2</a:t>
            </a:r>
            <a:r>
              <a:rPr lang="zh-TW" altLang="en-US" sz="3200" dirty="0"/>
              <a:t>屆第</a:t>
            </a:r>
            <a:r>
              <a:rPr lang="en-US" altLang="zh-TW" sz="3200" dirty="0"/>
              <a:t>4</a:t>
            </a:r>
            <a:r>
              <a:rPr lang="zh-TW" altLang="en-US" sz="3200" dirty="0"/>
              <a:t>次理監事會審核通過在案，提請討論</a:t>
            </a:r>
            <a:r>
              <a:rPr lang="zh-TW" altLang="en-US" sz="3200" dirty="0" smtClean="0"/>
              <a:t>。</a:t>
            </a:r>
            <a:endParaRPr lang="en-US" altLang="zh-TW" sz="3200" dirty="0" smtClean="0"/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zh-TW" altLang="en-US" sz="3200" dirty="0" smtClean="0">
                <a:solidFill>
                  <a:srgbClr val="FF0000"/>
                </a:solidFill>
              </a:rPr>
              <a:t>擬辦：</a:t>
            </a:r>
            <a:r>
              <a:rPr lang="zh-TW" altLang="zh-TW" sz="3200" dirty="0"/>
              <a:t>如獲大會通過，送內政部備查。</a:t>
            </a:r>
            <a:endParaRPr lang="en-US" altLang="zh-TW" sz="280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7BF0-3F5A-4753-B66D-BE1BBBCE6797}" type="slidenum">
              <a:rPr lang="zh-TW" altLang="en-US" smtClean="0"/>
              <a:pPr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4349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latin typeface="標楷體" pitchFamily="65" charset="-120"/>
                <a:cs typeface="Arial" charset="0"/>
              </a:rPr>
              <a:t>議</a:t>
            </a:r>
            <a:r>
              <a:rPr lang="zh-TW" altLang="en-US" sz="4400" b="1" dirty="0" smtClean="0">
                <a:latin typeface="標楷體" pitchFamily="65" charset="-120"/>
                <a:cs typeface="Arial" charset="0"/>
              </a:rPr>
              <a:t>案三</a:t>
            </a:r>
            <a:r>
              <a:rPr lang="en-US" altLang="zh-TW" sz="4400" b="1" dirty="0" smtClean="0">
                <a:latin typeface="標楷體" pitchFamily="65" charset="-120"/>
                <a:cs typeface="Arial" charset="0"/>
              </a:rPr>
              <a:t>(1)</a:t>
            </a:r>
            <a:endParaRPr lang="zh-TW" altLang="en-US" sz="4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zh-TW" altLang="en-US" sz="3200" b="1" dirty="0" smtClean="0">
                <a:solidFill>
                  <a:srgbClr val="FF0000"/>
                </a:solidFill>
              </a:rPr>
              <a:t>案由：</a:t>
            </a:r>
            <a:r>
              <a:rPr lang="zh-TW" altLang="zh-TW" sz="3200" dirty="0"/>
              <a:t>有關本聯盟新增副理事長一職，組織章程修正如下，提請討論。</a:t>
            </a:r>
            <a:endParaRPr lang="en-US" altLang="zh-TW" sz="3200" dirty="0" smtClean="0"/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zh-TW" altLang="en-US" sz="3200" dirty="0">
                <a:solidFill>
                  <a:srgbClr val="FF0000"/>
                </a:solidFill>
              </a:rPr>
              <a:t>提案者：</a:t>
            </a:r>
            <a:r>
              <a:rPr lang="zh-TW" altLang="en-US" sz="3200" dirty="0" smtClean="0"/>
              <a:t>秘書處</a:t>
            </a:r>
            <a:endParaRPr lang="en-US" altLang="zh-TW" sz="3200" dirty="0" smtClean="0"/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zh-TW" altLang="en-US" sz="3200" dirty="0">
                <a:solidFill>
                  <a:srgbClr val="FF0000"/>
                </a:solidFill>
              </a:rPr>
              <a:t>說明</a:t>
            </a:r>
            <a:r>
              <a:rPr lang="zh-TW" altLang="en-US" sz="3200" dirty="0" smtClean="0">
                <a:solidFill>
                  <a:srgbClr val="FF0000"/>
                </a:solidFill>
              </a:rPr>
              <a:t>：</a:t>
            </a:r>
            <a:r>
              <a:rPr lang="zh-TW" altLang="zh-TW" sz="3200" dirty="0"/>
              <a:t>上開提案業經第</a:t>
            </a:r>
            <a:r>
              <a:rPr lang="en-US" altLang="zh-TW" sz="3200" dirty="0"/>
              <a:t>2</a:t>
            </a:r>
            <a:r>
              <a:rPr lang="zh-TW" altLang="zh-TW" sz="3200" dirty="0"/>
              <a:t>屆第</a:t>
            </a:r>
            <a:r>
              <a:rPr lang="en-US" altLang="zh-TW" sz="3200" dirty="0"/>
              <a:t>4</a:t>
            </a:r>
            <a:r>
              <a:rPr lang="zh-TW" altLang="zh-TW" sz="3200" dirty="0"/>
              <a:t>次理監事會審核通過在案，提請討論</a:t>
            </a:r>
            <a:r>
              <a:rPr lang="zh-TW" altLang="zh-TW" sz="3200" dirty="0" smtClean="0"/>
              <a:t>。</a:t>
            </a:r>
            <a:endParaRPr lang="en-US" altLang="zh-TW" sz="3200" dirty="0" smtClean="0"/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zh-TW" altLang="en-US" sz="3200" b="1" dirty="0" smtClean="0">
                <a:solidFill>
                  <a:srgbClr val="FF0000"/>
                </a:solidFill>
              </a:rPr>
              <a:t>擬辦：</a:t>
            </a:r>
            <a:r>
              <a:rPr lang="zh-TW" altLang="zh-TW" sz="3200" dirty="0"/>
              <a:t>如獲會員大會通過，送內政部備查及辦理法院變更登記。</a:t>
            </a:r>
            <a:endParaRPr lang="zh-TW" altLang="en-US" sz="32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7BF0-3F5A-4753-B66D-BE1BBBCE6797}" type="slidenum">
              <a:rPr lang="zh-TW" altLang="en-US" smtClean="0"/>
              <a:pPr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0225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itchFamily="65" charset="-120"/>
                <a:cs typeface="Arial" charset="0"/>
              </a:rPr>
              <a:t>議</a:t>
            </a:r>
            <a:r>
              <a:rPr lang="zh-TW" altLang="en-US" dirty="0" smtClean="0">
                <a:latin typeface="標楷體" pitchFamily="65" charset="-120"/>
                <a:cs typeface="Arial" charset="0"/>
              </a:rPr>
              <a:t>案三</a:t>
            </a:r>
            <a:r>
              <a:rPr lang="en-US" altLang="zh-TW" dirty="0" smtClean="0">
                <a:latin typeface="標楷體" pitchFamily="65" charset="-120"/>
                <a:cs typeface="Arial" charset="0"/>
              </a:rPr>
              <a:t>(2)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09600" y="779929"/>
            <a:ext cx="8305800" cy="5029200"/>
          </a:xfrm>
        </p:spPr>
        <p:txBody>
          <a:bodyPr/>
          <a:lstStyle/>
          <a:p>
            <a:pPr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zh-TW" altLang="en-US" sz="2400" dirty="0" smtClean="0"/>
              <a:t>第</a:t>
            </a:r>
            <a:r>
              <a:rPr lang="en-US" altLang="zh-TW" sz="2400" dirty="0" smtClean="0"/>
              <a:t>16</a:t>
            </a:r>
            <a:r>
              <a:rPr lang="zh-TW" altLang="en-US" sz="2400" dirty="0" smtClean="0"/>
              <a:t>條</a:t>
            </a:r>
            <a:r>
              <a:rPr lang="zh-TW" altLang="zh-TW" sz="2400" dirty="0" smtClean="0"/>
              <a:t>組織</a:t>
            </a:r>
            <a:r>
              <a:rPr lang="zh-TW" altLang="zh-TW" sz="2400" dirty="0"/>
              <a:t>章程修正</a:t>
            </a:r>
            <a:r>
              <a:rPr lang="zh-TW" altLang="zh-TW" sz="2400" dirty="0" smtClean="0"/>
              <a:t>對照</a:t>
            </a:r>
            <a:r>
              <a:rPr lang="zh-TW" altLang="en-US" sz="2400" dirty="0" smtClean="0"/>
              <a:t>表</a:t>
            </a:r>
            <a:endParaRPr lang="en-US" altLang="zh-TW" sz="2400" dirty="0" smtClean="0"/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7BF0-3F5A-4753-B66D-BE1BBBCE6797}" type="slidenum">
              <a:rPr lang="zh-TW" altLang="en-US" smtClean="0"/>
              <a:pPr/>
              <a:t>14</a:t>
            </a:fld>
            <a:endParaRPr lang="zh-TW" altLang="en-US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5868218"/>
              </p:ext>
            </p:extLst>
          </p:nvPr>
        </p:nvGraphicFramePr>
        <p:xfrm>
          <a:off x="533401" y="1447799"/>
          <a:ext cx="8229600" cy="40409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5125"/>
                <a:gridCol w="3125468"/>
                <a:gridCol w="1719007"/>
              </a:tblGrid>
              <a:tr h="4595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baseline="0" dirty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修　正　條</a:t>
                      </a:r>
                      <a:r>
                        <a:rPr lang="en-US" sz="2000" kern="100" baseline="0" dirty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zh-TW" sz="2000" kern="100" baseline="0" dirty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文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baseline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現　行　條　文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baseline="0" dirty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說　　　　明</a:t>
                      </a:r>
                    </a:p>
                  </a:txBody>
                  <a:tcPr marL="68580" marR="68580" marT="0" marB="0" anchor="ctr"/>
                </a:tc>
              </a:tr>
              <a:tr h="20774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304800" algn="l"/>
                        </a:tabLst>
                      </a:pPr>
                      <a:r>
                        <a:rPr lang="zh-TW" sz="2000" kern="100" baseline="0" dirty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第十六條理事會之職權如下</a:t>
                      </a:r>
                      <a:r>
                        <a:rPr lang="zh-TW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：</a:t>
                      </a:r>
                      <a:r>
                        <a:rPr lang="zh-TW" altLang="en-US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一、</a:t>
                      </a:r>
                      <a:r>
                        <a:rPr lang="zh-TW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審定</a:t>
                      </a:r>
                      <a:r>
                        <a:rPr lang="zh-TW" sz="2000" kern="100" baseline="0" dirty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會員之資格。</a:t>
                      </a:r>
                    </a:p>
                    <a:p>
                      <a:pPr marL="17100" lvl="0" indent="0" algn="just">
                        <a:spcAft>
                          <a:spcPts val="0"/>
                        </a:spcAft>
                        <a:buFont typeface="+mj-ea"/>
                        <a:buNone/>
                        <a:tabLst>
                          <a:tab pos="2637155" algn="ctr"/>
                          <a:tab pos="5274310" algn="r"/>
                          <a:tab pos="304800" algn="l"/>
                        </a:tabLst>
                      </a:pPr>
                      <a:r>
                        <a:rPr lang="zh-TW" altLang="en-US" sz="2000" kern="100" baseline="0" dirty="0" smtClean="0"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二、</a:t>
                      </a:r>
                      <a:r>
                        <a:rPr lang="zh-TW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選舉</a:t>
                      </a:r>
                      <a:r>
                        <a:rPr lang="zh-TW" sz="2000" kern="100" baseline="0" dirty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及罷免常務理事</a:t>
                      </a:r>
                      <a:r>
                        <a:rPr lang="zh-TW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、</a:t>
                      </a:r>
                      <a:r>
                        <a:rPr lang="zh-TW" altLang="en-US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    </a:t>
                      </a:r>
                      <a:endParaRPr lang="en-US" altLang="zh-TW" sz="2000" kern="100" baseline="0" dirty="0" smtClean="0">
                        <a:effectLst/>
                        <a:latin typeface="Calibri" panose="020F0502020204030204" pitchFamily="34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17100" lvl="0" indent="0" algn="just">
                        <a:spcAft>
                          <a:spcPts val="0"/>
                        </a:spcAft>
                        <a:buFont typeface="+mj-ea"/>
                        <a:buNone/>
                        <a:tabLst>
                          <a:tab pos="2637155" algn="ctr"/>
                          <a:tab pos="5274310" algn="r"/>
                          <a:tab pos="304800" algn="l"/>
                        </a:tabLst>
                      </a:pPr>
                      <a:r>
                        <a:rPr lang="zh-TW" altLang="en-US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         </a:t>
                      </a:r>
                      <a:r>
                        <a:rPr lang="zh-TW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理事長</a:t>
                      </a:r>
                      <a:r>
                        <a:rPr lang="zh-TW" sz="2000" b="1" u="sng" kern="100" baseline="0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及副理事長</a:t>
                      </a:r>
                      <a:r>
                        <a:rPr lang="zh-TW" sz="2000" kern="100" baseline="0" dirty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。</a:t>
                      </a: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+mj-ea"/>
                        <a:buNone/>
                        <a:tabLst>
                          <a:tab pos="2637155" algn="ctr"/>
                          <a:tab pos="5274310" algn="r"/>
                          <a:tab pos="304800" algn="l"/>
                        </a:tabLst>
                      </a:pPr>
                      <a:r>
                        <a:rPr lang="zh-TW" altLang="en-US" sz="2000" kern="100" baseline="0" dirty="0" smtClean="0"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三、</a:t>
                      </a:r>
                      <a:r>
                        <a:rPr lang="zh-TW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議決</a:t>
                      </a:r>
                      <a:r>
                        <a:rPr lang="zh-TW" sz="2000" kern="100" baseline="0" dirty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理事、常務理事</a:t>
                      </a:r>
                      <a:r>
                        <a:rPr lang="zh-TW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、</a:t>
                      </a:r>
                      <a:endParaRPr lang="en-US" altLang="zh-TW" sz="2000" kern="100" baseline="0" dirty="0" smtClean="0">
                        <a:effectLst/>
                        <a:latin typeface="Calibri" panose="020F0502020204030204" pitchFamily="34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+mj-ea"/>
                        <a:buNone/>
                        <a:tabLst>
                          <a:tab pos="2637155" algn="ctr"/>
                          <a:tab pos="5274310" algn="r"/>
                          <a:tab pos="304800" algn="l"/>
                        </a:tabLst>
                      </a:pPr>
                      <a:r>
                        <a:rPr lang="zh-TW" altLang="en-US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         </a:t>
                      </a:r>
                      <a:r>
                        <a:rPr lang="zh-TW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理事長</a:t>
                      </a:r>
                      <a:r>
                        <a:rPr lang="zh-TW" sz="2000" b="1" u="sng" kern="100" baseline="0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及副理事長</a:t>
                      </a:r>
                      <a:r>
                        <a:rPr lang="zh-TW" sz="2000" kern="100" baseline="0" dirty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之</a:t>
                      </a:r>
                      <a:r>
                        <a:rPr lang="zh-TW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辭</a:t>
                      </a:r>
                      <a:endParaRPr lang="en-US" altLang="zh-TW" sz="2000" kern="100" baseline="0" dirty="0" smtClean="0">
                        <a:effectLst/>
                        <a:latin typeface="Calibri" panose="020F0502020204030204" pitchFamily="34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+mj-ea"/>
                        <a:buNone/>
                        <a:tabLst>
                          <a:tab pos="2637155" algn="ctr"/>
                          <a:tab pos="5274310" algn="r"/>
                          <a:tab pos="304800" algn="l"/>
                        </a:tabLst>
                      </a:pPr>
                      <a:r>
                        <a:rPr lang="zh-TW" altLang="en-US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         </a:t>
                      </a:r>
                      <a:r>
                        <a:rPr lang="zh-TW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職</a:t>
                      </a:r>
                      <a:r>
                        <a:rPr lang="zh-TW" sz="2000" kern="100" baseline="0" dirty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。</a:t>
                      </a: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+mj-ea"/>
                        <a:buNone/>
                        <a:tabLst>
                          <a:tab pos="2637155" algn="ctr"/>
                          <a:tab pos="5274310" algn="r"/>
                          <a:tab pos="304800" algn="l"/>
                        </a:tabLst>
                      </a:pPr>
                      <a:r>
                        <a:rPr lang="zh-TW" altLang="en-US" sz="2000" kern="100" baseline="0" dirty="0" smtClean="0"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四、</a:t>
                      </a:r>
                      <a:r>
                        <a:rPr lang="zh-TW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聘</a:t>
                      </a:r>
                      <a:r>
                        <a:rPr lang="zh-TW" sz="2000" kern="100" baseline="0" dirty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免工作人員。</a:t>
                      </a: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+mj-ea"/>
                        <a:buNone/>
                        <a:tabLst>
                          <a:tab pos="2637155" algn="ctr"/>
                          <a:tab pos="5274310" algn="r"/>
                          <a:tab pos="304800" algn="l"/>
                        </a:tabLst>
                      </a:pPr>
                      <a:r>
                        <a:rPr lang="zh-TW" altLang="en-US" sz="2000" kern="100" baseline="0" dirty="0" smtClean="0"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五、</a:t>
                      </a:r>
                      <a:r>
                        <a:rPr lang="zh-TW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擬訂</a:t>
                      </a:r>
                      <a:r>
                        <a:rPr lang="zh-TW" sz="2000" kern="100" baseline="0" dirty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年度工作計劃、</a:t>
                      </a:r>
                      <a:r>
                        <a:rPr lang="zh-TW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報</a:t>
                      </a:r>
                      <a:r>
                        <a:rPr lang="zh-TW" altLang="en-US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 </a:t>
                      </a:r>
                      <a:endParaRPr lang="en-US" altLang="zh-TW" sz="2000" kern="100" baseline="0" dirty="0" smtClean="0">
                        <a:effectLst/>
                        <a:latin typeface="Calibri" panose="020F0502020204030204" pitchFamily="34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+mj-ea"/>
                        <a:buNone/>
                        <a:tabLst>
                          <a:tab pos="2637155" algn="ctr"/>
                          <a:tab pos="5274310" algn="r"/>
                          <a:tab pos="304800" algn="l"/>
                        </a:tabLst>
                      </a:pPr>
                      <a:r>
                        <a:rPr lang="zh-TW" altLang="en-US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         </a:t>
                      </a:r>
                      <a:r>
                        <a:rPr lang="zh-TW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告</a:t>
                      </a:r>
                      <a:r>
                        <a:rPr lang="zh-TW" sz="2000" kern="100" baseline="0" dirty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及預算、決算。</a:t>
                      </a: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+mj-ea"/>
                        <a:buNone/>
                        <a:tabLst>
                          <a:tab pos="2637155" algn="ctr"/>
                          <a:tab pos="5274310" algn="r"/>
                          <a:tab pos="304800" algn="l"/>
                        </a:tabLst>
                      </a:pPr>
                      <a:r>
                        <a:rPr lang="zh-TW" altLang="en-US" sz="2000" kern="100" baseline="0" dirty="0" smtClean="0"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六、</a:t>
                      </a:r>
                      <a:r>
                        <a:rPr lang="zh-TW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其他</a:t>
                      </a:r>
                      <a:r>
                        <a:rPr lang="zh-TW" sz="2000" kern="100" baseline="0" dirty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應執行事項。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304800" algn="l"/>
                        </a:tabLst>
                      </a:pPr>
                      <a:r>
                        <a:rPr lang="zh-TW" sz="2000" kern="100" baseline="0" dirty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第十六條 理事會之職權如下</a:t>
                      </a:r>
                      <a:r>
                        <a:rPr lang="zh-TW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：</a:t>
                      </a:r>
                      <a:endParaRPr lang="en-US" altLang="zh-TW" sz="2000" kern="100" baseline="0" dirty="0" smtClean="0">
                        <a:effectLst/>
                        <a:latin typeface="Calibri" panose="020F0502020204030204" pitchFamily="34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304800" algn="l"/>
                        </a:tabLst>
                      </a:pPr>
                      <a:r>
                        <a:rPr lang="zh-TW" altLang="en-US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一、</a:t>
                      </a:r>
                      <a:r>
                        <a:rPr lang="zh-TW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審定</a:t>
                      </a:r>
                      <a:r>
                        <a:rPr lang="zh-TW" sz="2000" kern="100" baseline="0" dirty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會員之資格。</a:t>
                      </a: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+mj-ea"/>
                        <a:buNone/>
                        <a:tabLst>
                          <a:tab pos="2637155" algn="ctr"/>
                          <a:tab pos="5274310" algn="r"/>
                          <a:tab pos="304800" algn="l"/>
                        </a:tabLst>
                      </a:pPr>
                      <a:r>
                        <a:rPr lang="zh-TW" altLang="en-US" sz="2000" kern="100" baseline="0" dirty="0" smtClean="0"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二、</a:t>
                      </a:r>
                      <a:r>
                        <a:rPr lang="zh-TW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選舉</a:t>
                      </a:r>
                      <a:r>
                        <a:rPr lang="zh-TW" sz="2000" kern="100" baseline="0" dirty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及罷免常務理事</a:t>
                      </a:r>
                      <a:r>
                        <a:rPr lang="zh-TW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、</a:t>
                      </a:r>
                      <a:r>
                        <a:rPr lang="zh-TW" altLang="en-US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 </a:t>
                      </a:r>
                      <a:endParaRPr lang="en-US" altLang="zh-TW" sz="2000" kern="100" baseline="0" dirty="0" smtClean="0">
                        <a:effectLst/>
                        <a:latin typeface="Calibri" panose="020F0502020204030204" pitchFamily="34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+mj-ea"/>
                        <a:buNone/>
                        <a:tabLst>
                          <a:tab pos="2637155" algn="ctr"/>
                          <a:tab pos="5274310" algn="r"/>
                          <a:tab pos="304800" algn="l"/>
                        </a:tabLst>
                      </a:pPr>
                      <a:r>
                        <a:rPr lang="zh-TW" altLang="en-US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          </a:t>
                      </a:r>
                      <a:r>
                        <a:rPr lang="zh-TW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理事長</a:t>
                      </a:r>
                      <a:r>
                        <a:rPr lang="zh-TW" sz="2000" kern="100" baseline="0" dirty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。</a:t>
                      </a: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+mj-ea"/>
                        <a:buNone/>
                        <a:tabLst>
                          <a:tab pos="2637155" algn="ctr"/>
                          <a:tab pos="5274310" algn="r"/>
                          <a:tab pos="304800" algn="l"/>
                        </a:tabLst>
                      </a:pPr>
                      <a:r>
                        <a:rPr lang="zh-TW" altLang="en-US" sz="2000" kern="100" baseline="0" dirty="0" smtClean="0"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三、</a:t>
                      </a:r>
                      <a:r>
                        <a:rPr lang="zh-TW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議決</a:t>
                      </a:r>
                      <a:r>
                        <a:rPr lang="zh-TW" sz="2000" kern="100" baseline="0" dirty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理事、常務</a:t>
                      </a:r>
                      <a:r>
                        <a:rPr lang="zh-TW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理事</a:t>
                      </a:r>
                      <a:r>
                        <a:rPr lang="zh-TW" altLang="en-US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     </a:t>
                      </a:r>
                      <a:endParaRPr lang="en-US" altLang="zh-TW" sz="2000" kern="100" baseline="0" dirty="0" smtClean="0">
                        <a:effectLst/>
                        <a:latin typeface="Calibri" panose="020F0502020204030204" pitchFamily="34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+mj-ea"/>
                        <a:buNone/>
                        <a:tabLst>
                          <a:tab pos="2637155" algn="ctr"/>
                          <a:tab pos="5274310" algn="r"/>
                          <a:tab pos="304800" algn="l"/>
                        </a:tabLst>
                      </a:pPr>
                      <a:r>
                        <a:rPr lang="zh-TW" altLang="en-US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         </a:t>
                      </a:r>
                      <a:r>
                        <a:rPr lang="zh-TW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及</a:t>
                      </a:r>
                      <a:r>
                        <a:rPr lang="zh-TW" sz="2000" kern="100" baseline="0" dirty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理事長之辭職。</a:t>
                      </a:r>
                    </a:p>
                    <a:p>
                      <a:pPr marL="0" lvl="0" indent="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ea"/>
                        <a:buNone/>
                        <a:tabLst>
                          <a:tab pos="2637155" algn="ctr"/>
                          <a:tab pos="5274310" algn="r"/>
                          <a:tab pos="304800" algn="l"/>
                        </a:tabLst>
                      </a:pPr>
                      <a:r>
                        <a:rPr lang="zh-TW" altLang="en-US" sz="2000" kern="100" baseline="0" dirty="0" smtClean="0"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四、</a:t>
                      </a:r>
                      <a:r>
                        <a:rPr lang="zh-TW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聘</a:t>
                      </a:r>
                      <a:r>
                        <a:rPr lang="zh-TW" sz="2000" kern="100" baseline="0" dirty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免工作人員。</a:t>
                      </a:r>
                    </a:p>
                    <a:p>
                      <a:pPr marL="0" lvl="0" indent="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ea"/>
                        <a:buNone/>
                        <a:tabLst>
                          <a:tab pos="2637155" algn="ctr"/>
                          <a:tab pos="5274310" algn="r"/>
                          <a:tab pos="304800" algn="l"/>
                        </a:tabLst>
                      </a:pPr>
                      <a:r>
                        <a:rPr lang="zh-TW" altLang="en-US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五、</a:t>
                      </a:r>
                      <a:r>
                        <a:rPr lang="zh-TW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擬訂</a:t>
                      </a:r>
                      <a:r>
                        <a:rPr lang="zh-TW" sz="2000" kern="100" baseline="0" dirty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年度工作計劃</a:t>
                      </a:r>
                      <a:r>
                        <a:rPr lang="zh-TW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、</a:t>
                      </a:r>
                      <a:endParaRPr lang="en-US" altLang="zh-TW" sz="2000" kern="100" baseline="0" dirty="0" smtClean="0">
                        <a:effectLst/>
                        <a:latin typeface="Calibri" panose="020F0502020204030204" pitchFamily="34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ea"/>
                        <a:buNone/>
                        <a:tabLst>
                          <a:tab pos="2637155" algn="ctr"/>
                          <a:tab pos="5274310" algn="r"/>
                          <a:tab pos="304800" algn="l"/>
                        </a:tabLst>
                      </a:pPr>
                      <a:r>
                        <a:rPr lang="zh-TW" altLang="en-US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          </a:t>
                      </a:r>
                      <a:r>
                        <a:rPr lang="zh-TW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報告</a:t>
                      </a:r>
                      <a:r>
                        <a:rPr lang="zh-TW" sz="2000" kern="100" baseline="0" dirty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及預算、決算。</a:t>
                      </a: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+mj-ea"/>
                        <a:buNone/>
                        <a:tabLst>
                          <a:tab pos="2637155" algn="ctr"/>
                          <a:tab pos="5274310" algn="r"/>
                          <a:tab pos="304800" algn="l"/>
                        </a:tabLst>
                      </a:pPr>
                      <a:r>
                        <a:rPr lang="zh-TW" altLang="en-US" sz="2000" kern="100" baseline="0" dirty="0" smtClean="0"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六、</a:t>
                      </a:r>
                      <a:r>
                        <a:rPr lang="zh-TW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其他</a:t>
                      </a:r>
                      <a:r>
                        <a:rPr lang="zh-TW" sz="2000" kern="100" baseline="0" dirty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應執行事項。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新增</a:t>
                      </a:r>
                      <a:r>
                        <a:rPr lang="zh-TW" sz="2000" kern="100" baseline="0" dirty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理事會職權，有關副理事長選舉及罷免事項。</a:t>
                      </a:r>
                    </a:p>
                    <a:p>
                      <a:pPr marL="269875" indent="-269875">
                        <a:spcAft>
                          <a:spcPts val="0"/>
                        </a:spcAft>
                      </a:pPr>
                      <a:r>
                        <a:rPr lang="en-US" sz="2000" kern="100" baseline="0" dirty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2000" kern="100" baseline="0" dirty="0">
                        <a:effectLst/>
                        <a:latin typeface="Calibri" panose="020F0502020204030204" pitchFamily="34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01710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itchFamily="65" charset="-120"/>
                <a:cs typeface="Arial" charset="0"/>
              </a:rPr>
              <a:t>議</a:t>
            </a:r>
            <a:r>
              <a:rPr lang="zh-TW" altLang="en-US" dirty="0" smtClean="0">
                <a:latin typeface="標楷體" pitchFamily="65" charset="-120"/>
                <a:cs typeface="Arial" charset="0"/>
              </a:rPr>
              <a:t>案三</a:t>
            </a:r>
            <a:r>
              <a:rPr lang="en-US" altLang="zh-TW" dirty="0" smtClean="0">
                <a:latin typeface="標楷體" pitchFamily="65" charset="-120"/>
                <a:cs typeface="Arial" charset="0"/>
              </a:rPr>
              <a:t>(3)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09600" y="779929"/>
            <a:ext cx="8305800" cy="5029200"/>
          </a:xfrm>
        </p:spPr>
        <p:txBody>
          <a:bodyPr/>
          <a:lstStyle/>
          <a:p>
            <a:pPr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zh-TW" altLang="en-US" sz="2400" dirty="0" smtClean="0"/>
              <a:t>第</a:t>
            </a:r>
            <a:r>
              <a:rPr lang="en-US" altLang="zh-TW" sz="2400" dirty="0" smtClean="0"/>
              <a:t>17</a:t>
            </a:r>
            <a:r>
              <a:rPr lang="zh-TW" altLang="en-US" sz="2400" dirty="0" smtClean="0"/>
              <a:t>條</a:t>
            </a:r>
            <a:r>
              <a:rPr lang="zh-TW" altLang="zh-TW" sz="2400" dirty="0" smtClean="0"/>
              <a:t>組織</a:t>
            </a:r>
            <a:r>
              <a:rPr lang="zh-TW" altLang="zh-TW" sz="2400" dirty="0"/>
              <a:t>章程修正</a:t>
            </a:r>
            <a:r>
              <a:rPr lang="zh-TW" altLang="zh-TW" sz="2400" dirty="0" smtClean="0"/>
              <a:t>對照</a:t>
            </a:r>
            <a:r>
              <a:rPr lang="zh-TW" altLang="en-US" sz="2400" dirty="0" smtClean="0"/>
              <a:t>表</a:t>
            </a:r>
            <a:endParaRPr lang="en-US" altLang="zh-TW" sz="2400" dirty="0" smtClean="0"/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7BF0-3F5A-4753-B66D-BE1BBBCE6797}" type="slidenum">
              <a:rPr lang="zh-TW" altLang="en-US" smtClean="0">
                <a:solidFill>
                  <a:prstClr val="black"/>
                </a:solidFill>
              </a:rPr>
              <a:pPr/>
              <a:t>15</a:t>
            </a:fld>
            <a:endParaRPr lang="zh-TW" altLang="en-US" dirty="0">
              <a:solidFill>
                <a:prstClr val="black"/>
              </a:solidFill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7514784"/>
              </p:ext>
            </p:extLst>
          </p:nvPr>
        </p:nvGraphicFramePr>
        <p:xfrm>
          <a:off x="749689" y="1205762"/>
          <a:ext cx="8165711" cy="5132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54035"/>
                <a:gridCol w="3113730"/>
                <a:gridCol w="1097946"/>
              </a:tblGrid>
              <a:tr h="6051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baseline="0" dirty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修　正　條</a:t>
                      </a:r>
                      <a:r>
                        <a:rPr lang="en-US" sz="2000" kern="100" baseline="0" dirty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zh-TW" sz="2000" kern="100" baseline="0" dirty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文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baseline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現　行　條　文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說</a:t>
                      </a:r>
                      <a:r>
                        <a:rPr lang="zh-TW" sz="2000" kern="100" baseline="0" dirty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　　　明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26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304800" algn="l"/>
                        </a:tabLst>
                      </a:pPr>
                      <a:r>
                        <a:rPr lang="zh-TW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理事會</a:t>
                      </a:r>
                      <a:r>
                        <a:rPr lang="zh-TW" sz="2000" kern="100" baseline="0" dirty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置常務理事五人，由理事互選之。理事就常務理事中選舉一人為理事長，</a:t>
                      </a:r>
                      <a:r>
                        <a:rPr lang="zh-TW" sz="2000" b="1" u="sng" kern="100" baseline="0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一人為副理事長</a:t>
                      </a:r>
                      <a:r>
                        <a:rPr lang="zh-TW" sz="2000" kern="100" baseline="0" dirty="0" smtClean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。</a:t>
                      </a:r>
                      <a:endParaRPr lang="en-US" altLang="zh-TW" sz="2000" kern="100" baseline="0" dirty="0" smtClean="0">
                        <a:effectLst/>
                        <a:latin typeface="Calibri" panose="020F0502020204030204" pitchFamily="34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304800" algn="l"/>
                        </a:tabLst>
                      </a:pPr>
                      <a:r>
                        <a:rPr lang="zh-TW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理事會</a:t>
                      </a:r>
                      <a:r>
                        <a:rPr lang="zh-TW" sz="2000" kern="100" baseline="0" dirty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置常務理事五人，由理事互選之。理事就常務理事中選舉一人為理事長</a:t>
                      </a:r>
                      <a:r>
                        <a:rPr lang="zh-TW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。</a:t>
                      </a:r>
                      <a:endParaRPr lang="zh-TW" sz="2000" kern="100" baseline="0" dirty="0">
                        <a:effectLst/>
                        <a:latin typeface="Calibri" panose="020F0502020204030204" pitchFamily="34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baseline="0" dirty="0" smtClean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新增</a:t>
                      </a:r>
                      <a:r>
                        <a:rPr lang="zh-TW" sz="2000" kern="100" baseline="0" dirty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副理事長一職。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 baseline="0" dirty="0"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2000" kern="100" baseline="0" dirty="0">
                        <a:effectLst/>
                        <a:latin typeface="Calibri" panose="020F0502020204030204" pitchFamily="34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9077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304800" algn="l"/>
                        </a:tabLst>
                      </a:pPr>
                      <a:r>
                        <a:rPr lang="zh-TW" altLang="zh-TW" sz="2000" kern="100" baseline="0" dirty="0" smtClean="0"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理事長對內綜理督導會務，對外代表本聯盟，並擔任會員大會、理事會主席。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80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304800" algn="l"/>
                        </a:tabLst>
                      </a:pPr>
                      <a:r>
                        <a:rPr lang="zh-TW" altLang="zh-TW" sz="2000" kern="100" baseline="0" dirty="0" smtClean="0"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理事長對內綜理督導會務，對外代表本聯盟，並擔任會員大會、理事會主席。</a:t>
                      </a:r>
                      <a:endParaRPr lang="zh-TW" sz="2000" kern="100" baseline="0" dirty="0">
                        <a:effectLst/>
                        <a:latin typeface="Calibri" panose="020F0502020204030204" pitchFamily="34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6002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304800" algn="l"/>
                        </a:tabLst>
                      </a:pPr>
                      <a:r>
                        <a:rPr lang="zh-TW" altLang="zh-TW" sz="2000" kern="100" baseline="0" dirty="0" smtClean="0"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理事長因事不能執行職務時，</a:t>
                      </a:r>
                      <a:r>
                        <a:rPr lang="zh-TW" altLang="zh-TW" sz="2000" b="1" u="sng" kern="100" baseline="0" dirty="0" smtClean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由副理事長代理之；如副理事長不能執行職務時，</a:t>
                      </a:r>
                      <a:r>
                        <a:rPr lang="zh-TW" altLang="zh-TW" sz="2000" kern="100" baseline="0" dirty="0" smtClean="0"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應指定常務理事一人代理之，未指定或不能指定時，由常務理事互推一人代理之。</a:t>
                      </a:r>
                      <a:endParaRPr lang="zh-TW" sz="2000" kern="100" baseline="0" dirty="0">
                        <a:effectLst/>
                        <a:latin typeface="Calibri" panose="020F0502020204030204" pitchFamily="34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304800" algn="l"/>
                        </a:tabLst>
                      </a:pPr>
                      <a:r>
                        <a:rPr lang="zh-TW" altLang="zh-TW" sz="2000" kern="100" baseline="0" dirty="0" smtClean="0"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理事長因事不能執行職務時，應指定常務理事一人代理之，未指定或不能指定時，由常務理事互推一人代理之。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77543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2000" kern="100" baseline="0" dirty="0" smtClean="0"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理事長、</a:t>
                      </a:r>
                      <a:r>
                        <a:rPr lang="zh-TW" altLang="zh-TW" sz="2000" b="1" u="sng" kern="100" baseline="0" dirty="0" smtClean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副理事長及</a:t>
                      </a:r>
                      <a:r>
                        <a:rPr lang="zh-TW" altLang="zh-TW" sz="2000" kern="100" baseline="0" dirty="0" smtClean="0"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常務理事出缺時，應於一個月內補選之。</a:t>
                      </a:r>
                      <a:endParaRPr lang="zh-TW" sz="2000" kern="100" baseline="0" dirty="0">
                        <a:effectLst/>
                        <a:latin typeface="Calibri" panose="020F0502020204030204" pitchFamily="34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637155" algn="ctr"/>
                          <a:tab pos="5274310" algn="r"/>
                          <a:tab pos="304800" algn="l"/>
                        </a:tabLst>
                        <a:defRPr/>
                      </a:pPr>
                      <a:r>
                        <a:rPr lang="zh-TW" altLang="zh-TW" sz="2000" kern="100" baseline="0" dirty="0" smtClean="0"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理事長、常務理事出缺時，應於一個月內補選之。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06799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latin typeface="標楷體" pitchFamily="65" charset="-120"/>
                <a:cs typeface="Arial" charset="0"/>
              </a:rPr>
              <a:t>議</a:t>
            </a:r>
            <a:r>
              <a:rPr lang="zh-TW" altLang="en-US" sz="4400" b="1" dirty="0" smtClean="0">
                <a:latin typeface="標楷體" pitchFamily="65" charset="-120"/>
                <a:cs typeface="Arial" charset="0"/>
              </a:rPr>
              <a:t>案四</a:t>
            </a:r>
            <a:endParaRPr lang="zh-TW" altLang="en-US" sz="4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1000" y="914400"/>
            <a:ext cx="8534400" cy="5029200"/>
          </a:xfrm>
        </p:spPr>
        <p:txBody>
          <a:bodyPr>
            <a:noAutofit/>
          </a:bodyPr>
          <a:lstStyle/>
          <a:p>
            <a:pPr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zh-TW" altLang="en-US" sz="3000" b="1" dirty="0" smtClean="0">
                <a:solidFill>
                  <a:srgbClr val="FF0000"/>
                </a:solidFill>
              </a:rPr>
              <a:t>案由：</a:t>
            </a:r>
            <a:r>
              <a:rPr lang="zh-TW" altLang="zh-TW" sz="3000" dirty="0"/>
              <a:t>國立清華大學擬退出本聯盟，提請討論</a:t>
            </a:r>
            <a:r>
              <a:rPr lang="zh-TW" altLang="zh-TW" sz="3000" dirty="0" smtClean="0"/>
              <a:t>。</a:t>
            </a:r>
            <a:endParaRPr lang="en-US" altLang="zh-TW" sz="3000" dirty="0" smtClean="0"/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zh-TW" altLang="en-US" sz="3000" dirty="0" smtClean="0">
                <a:solidFill>
                  <a:srgbClr val="FF0000"/>
                </a:solidFill>
              </a:rPr>
              <a:t>提案</a:t>
            </a:r>
            <a:r>
              <a:rPr lang="zh-TW" altLang="en-US" sz="3000" dirty="0">
                <a:solidFill>
                  <a:srgbClr val="FF0000"/>
                </a:solidFill>
              </a:rPr>
              <a:t>者：</a:t>
            </a:r>
            <a:r>
              <a:rPr lang="zh-TW" altLang="en-US" sz="3000" dirty="0" smtClean="0"/>
              <a:t>秘書處</a:t>
            </a:r>
            <a:endParaRPr lang="en-US" altLang="zh-TW" sz="3000" dirty="0" smtClean="0"/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zh-TW" altLang="en-US" sz="3000" dirty="0" smtClean="0">
                <a:solidFill>
                  <a:srgbClr val="FF0000"/>
                </a:solidFill>
              </a:rPr>
              <a:t>說明：</a:t>
            </a:r>
            <a:r>
              <a:rPr lang="zh-TW" altLang="zh-TW" sz="3000" dirty="0"/>
              <a:t>國立清華大學於</a:t>
            </a:r>
            <a:r>
              <a:rPr lang="en-US" altLang="zh-TW" sz="3000" dirty="0"/>
              <a:t>106</a:t>
            </a:r>
            <a:r>
              <a:rPr lang="zh-TW" altLang="zh-TW" sz="3000" dirty="0"/>
              <a:t>年</a:t>
            </a:r>
            <a:r>
              <a:rPr lang="en-US" altLang="zh-TW" sz="3000" dirty="0"/>
              <a:t>8</a:t>
            </a:r>
            <a:r>
              <a:rPr lang="zh-TW" altLang="zh-TW" sz="3000" dirty="0"/>
              <a:t>月</a:t>
            </a:r>
            <a:r>
              <a:rPr lang="en-US" altLang="zh-TW" sz="3000" dirty="0"/>
              <a:t>24</a:t>
            </a:r>
            <a:r>
              <a:rPr lang="zh-TW" altLang="zh-TW" sz="3000" dirty="0"/>
              <a:t>日</a:t>
            </a:r>
            <a:r>
              <a:rPr lang="zh-TW" altLang="zh-TW" sz="3000" dirty="0" smtClean="0"/>
              <a:t>來文</a:t>
            </a:r>
            <a:r>
              <a:rPr lang="zh-TW" altLang="en-US" sz="3000" dirty="0" smtClean="0"/>
              <a:t>提出</a:t>
            </a:r>
            <a:endParaRPr lang="en-US" altLang="zh-TW" sz="3000" dirty="0" smtClean="0"/>
          </a:p>
          <a:p>
            <a:pPr marL="0" indent="0">
              <a:buClr>
                <a:schemeClr val="accent2"/>
              </a:buClr>
              <a:buNone/>
            </a:pPr>
            <a:r>
              <a:rPr lang="zh-TW" altLang="en-US" sz="3000" dirty="0"/>
              <a:t> </a:t>
            </a:r>
            <a:r>
              <a:rPr lang="zh-TW" altLang="en-US" sz="3000" dirty="0" smtClean="0"/>
              <a:t>             退會申請</a:t>
            </a:r>
            <a:r>
              <a:rPr lang="zh-TW" altLang="zh-TW" sz="3000" dirty="0" smtClean="0"/>
              <a:t>。</a:t>
            </a:r>
            <a:endParaRPr lang="en-US" altLang="zh-TW" sz="3000" dirty="0" smtClean="0"/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zh-TW" altLang="en-US" sz="3000" dirty="0" smtClean="0">
                <a:solidFill>
                  <a:srgbClr val="FF0000"/>
                </a:solidFill>
              </a:rPr>
              <a:t>擬辦：</a:t>
            </a:r>
            <a:r>
              <a:rPr lang="zh-TW" altLang="zh-TW" sz="3000" dirty="0" smtClean="0"/>
              <a:t>會員大會</a:t>
            </a:r>
            <a:r>
              <a:rPr lang="zh-TW" altLang="zh-TW" sz="3000" dirty="0"/>
              <a:t>通過</a:t>
            </a:r>
            <a:r>
              <a:rPr lang="zh-TW" altLang="zh-TW" sz="3000" dirty="0" smtClean="0"/>
              <a:t>，</a:t>
            </a:r>
            <a:r>
              <a:rPr lang="zh-TW" altLang="en-US" sz="3000" dirty="0" smtClean="0"/>
              <a:t>後續依法定程序報內政</a:t>
            </a:r>
            <a:r>
              <a:rPr lang="zh-TW" altLang="zh-TW" sz="3000" dirty="0" smtClean="0"/>
              <a:t>部</a:t>
            </a:r>
            <a:endParaRPr lang="en-US" altLang="zh-TW" sz="3000" dirty="0" smtClean="0"/>
          </a:p>
          <a:p>
            <a:pPr marL="0" indent="0">
              <a:buClr>
                <a:schemeClr val="accent2"/>
              </a:buClr>
              <a:buNone/>
            </a:pPr>
            <a:r>
              <a:rPr lang="zh-TW" altLang="en-US" sz="3000" dirty="0"/>
              <a:t> </a:t>
            </a:r>
            <a:r>
              <a:rPr lang="zh-TW" altLang="en-US" sz="3000" dirty="0" smtClean="0"/>
              <a:t>             </a:t>
            </a:r>
            <a:r>
              <a:rPr lang="zh-TW" altLang="zh-TW" sz="3000" dirty="0" smtClean="0"/>
              <a:t>備查</a:t>
            </a:r>
            <a:r>
              <a:rPr lang="zh-TW" altLang="en-US" sz="3000" dirty="0" smtClean="0"/>
              <a:t>。</a:t>
            </a:r>
            <a:endParaRPr lang="zh-TW" altLang="en-US" sz="3000" dirty="0"/>
          </a:p>
          <a:p>
            <a:endParaRPr lang="en-US" altLang="zh-TW" sz="280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7BF0-3F5A-4753-B66D-BE1BBBCE6797}" type="slidenum">
              <a:rPr lang="zh-TW" altLang="en-US" smtClean="0"/>
              <a:pPr/>
              <a:t>16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2964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臨時動議</a:t>
            </a:r>
            <a:endParaRPr lang="zh-TW" altLang="en-US" dirty="0"/>
          </a:p>
        </p:txBody>
      </p:sp>
      <p:sp>
        <p:nvSpPr>
          <p:cNvPr id="8" name="副標題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7BF0-3F5A-4753-B66D-BE1BBBCE6797}" type="slidenum">
              <a:rPr lang="zh-TW" altLang="en-US" smtClean="0"/>
              <a:pPr/>
              <a:t>17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252393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專題演講</a:t>
            </a:r>
            <a:endParaRPr lang="zh-TW" altLang="en-US" dirty="0"/>
          </a:p>
        </p:txBody>
      </p:sp>
      <p:sp>
        <p:nvSpPr>
          <p:cNvPr id="8" name="副標題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7BF0-3F5A-4753-B66D-BE1BBBCE6797}" type="slidenum">
              <a:rPr lang="zh-TW" altLang="en-US" smtClean="0"/>
              <a:pPr/>
              <a:t>18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703775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專題演講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en-US" altLang="zh-TW" dirty="0"/>
              <a:t>Chairperson of UI </a:t>
            </a:r>
            <a:r>
              <a:rPr lang="en-US" altLang="zh-TW" dirty="0" err="1" smtClean="0"/>
              <a:t>GreenMetric</a:t>
            </a:r>
            <a:r>
              <a:rPr lang="en-US" altLang="zh-TW" dirty="0" smtClean="0"/>
              <a:t>, </a:t>
            </a:r>
            <a:r>
              <a:rPr lang="en-US" altLang="zh-TW" dirty="0"/>
              <a:t>Prof. Dr. Ir. </a:t>
            </a:r>
            <a:r>
              <a:rPr lang="en-US" altLang="zh-TW" dirty="0" err="1"/>
              <a:t>Riri</a:t>
            </a:r>
            <a:r>
              <a:rPr lang="en-US" altLang="zh-TW" dirty="0"/>
              <a:t> </a:t>
            </a:r>
            <a:r>
              <a:rPr lang="en-US" altLang="zh-TW" dirty="0" err="1"/>
              <a:t>Fitri</a:t>
            </a:r>
            <a:r>
              <a:rPr lang="en-US" altLang="zh-TW" dirty="0"/>
              <a:t> Sari MM. MSc.</a:t>
            </a:r>
            <a:endParaRPr lang="zh-TW" altLang="zh-TW" dirty="0"/>
          </a:p>
          <a:p>
            <a:pPr lvl="0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zh-TW" altLang="zh-TW" dirty="0" smtClean="0"/>
              <a:t>屏東</a:t>
            </a:r>
            <a:r>
              <a:rPr lang="zh-TW" altLang="zh-TW" dirty="0"/>
              <a:t>科技大學填報經驗分享</a:t>
            </a:r>
          </a:p>
          <a:p>
            <a:pPr lvl="0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zh-TW" altLang="zh-TW" dirty="0"/>
              <a:t>大葉大學填報經驗分享</a:t>
            </a:r>
          </a:p>
          <a:p>
            <a:pPr lvl="0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zh-TW" altLang="zh-TW" dirty="0"/>
              <a:t>暨南大學填報經驗</a:t>
            </a:r>
            <a:r>
              <a:rPr lang="zh-TW" altLang="zh-TW" dirty="0" smtClean="0"/>
              <a:t>分享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7BF0-3F5A-4753-B66D-BE1BBBCE6797}" type="slidenum">
              <a:rPr lang="zh-TW" altLang="en-US" smtClean="0"/>
              <a:pPr/>
              <a:t>19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85719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7BF0-3F5A-4753-B66D-BE1BBBCE6797}" type="slidenum">
              <a:rPr lang="zh-TW" altLang="en-US" smtClean="0"/>
              <a:pPr/>
              <a:t>2</a:t>
            </a:fld>
            <a:endParaRPr lang="zh-TW" altLang="en-US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2314606"/>
              </p:ext>
            </p:extLst>
          </p:nvPr>
        </p:nvGraphicFramePr>
        <p:xfrm>
          <a:off x="420268" y="546671"/>
          <a:ext cx="8330421" cy="62372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48124"/>
                <a:gridCol w="2719232"/>
                <a:gridCol w="250485"/>
                <a:gridCol w="2789849"/>
                <a:gridCol w="1522731"/>
              </a:tblGrid>
              <a:tr h="2585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</a:t>
                      </a: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間</a:t>
                      </a:r>
                    </a:p>
                  </a:txBody>
                  <a:tcPr marL="68580" marR="68580" marT="0" marB="0"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行程</a:t>
                      </a:r>
                      <a:r>
                        <a:rPr 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活</a:t>
                      </a: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</a:t>
                      </a:r>
                      <a:r>
                        <a:rPr lang="zh-TW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動</a:t>
                      </a: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</a:t>
                      </a:r>
                      <a:r>
                        <a:rPr lang="zh-TW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內</a:t>
                      </a: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</a:t>
                      </a:r>
                      <a:r>
                        <a:rPr lang="zh-TW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容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zh-TW" sz="4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場</a:t>
                      </a: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地</a:t>
                      </a:r>
                    </a:p>
                  </a:txBody>
                  <a:tcPr marL="68580" marR="68580" marT="0" marB="0"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</a:tr>
              <a:tr h="258561">
                <a:tc>
                  <a:txBody>
                    <a:bodyPr/>
                    <a:lstStyle/>
                    <a:p>
                      <a:pPr marL="0" marR="0" lvl="0" indent="0" algn="l" defTabSz="2740457" rtl="0" eaLnBrk="1" fontAlgn="auto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09:20-09:30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2740457" rtl="0" eaLnBrk="1" fontAlgn="auto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報到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1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人文學院</a:t>
                      </a: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116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會議室</a:t>
                      </a:r>
                      <a:endParaRPr lang="zh-TW" altLang="en-US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77910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09:30-0</a:t>
                      </a: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</a:t>
                      </a:r>
                      <a:r>
                        <a:rPr 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45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主席致詞</a:t>
                      </a:r>
                      <a:r>
                        <a:rPr lang="en-US" altLang="zh-TW" sz="12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&amp;</a:t>
                      </a:r>
                      <a:r>
                        <a:rPr lang="zh-TW" altLang="en-US" sz="12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來賓致詞</a:t>
                      </a:r>
                      <a:endParaRPr lang="en-US" altLang="zh-TW" sz="1200" b="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蘇慧貞理事長</a:t>
                      </a:r>
                      <a:endParaRPr lang="en-US" altLang="zh-TW" sz="1200" b="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蘇玉龍校長</a:t>
                      </a:r>
                      <a:endParaRPr lang="en-US" altLang="zh-TW" sz="1200" b="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2740457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Prof. Dr. Ir. </a:t>
                      </a:r>
                      <a:r>
                        <a:rPr lang="en-US" altLang="zh-TW" sz="1200" b="0" kern="100" dirty="0" err="1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Riri</a:t>
                      </a:r>
                      <a:r>
                        <a:rPr lang="en-US" altLang="zh-TW" sz="12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en-US" altLang="zh-TW" sz="1200" b="0" kern="100" dirty="0" err="1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Fitri</a:t>
                      </a:r>
                      <a:r>
                        <a:rPr lang="en-US" altLang="zh-TW" sz="12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Sari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zh-TW" sz="3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58561">
                <a:tc>
                  <a:txBody>
                    <a:bodyPr/>
                    <a:lstStyle/>
                    <a:p>
                      <a:pPr marL="0" marR="0" lvl="0" indent="0" algn="l" defTabSz="2740457" rtl="0" eaLnBrk="1" fontAlgn="auto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09:45-10:00</a:t>
                      </a:r>
                      <a:endParaRPr lang="zh-TW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頒獎</a:t>
                      </a:r>
                      <a:endParaRPr lang="zh-TW" sz="12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2740457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2017</a:t>
                      </a:r>
                      <a:r>
                        <a:rPr lang="zh-TW" altLang="en-US" sz="12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優秀綠色大學選拔</a:t>
                      </a:r>
                      <a:endParaRPr lang="zh-TW" sz="12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8561">
                <a:tc>
                  <a:txBody>
                    <a:bodyPr/>
                    <a:lstStyle/>
                    <a:p>
                      <a:pPr marL="0" marR="0" lvl="0" indent="0" algn="l" defTabSz="2740457" rtl="0" eaLnBrk="1" fontAlgn="auto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10:00-10:10</a:t>
                      </a:r>
                      <a:endParaRPr lang="zh-TW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報告事項</a:t>
                      </a:r>
                      <a:endParaRPr lang="zh-TW" sz="12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32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0">
                <a:tc rowSpan="2">
                  <a:txBody>
                    <a:bodyPr/>
                    <a:lstStyle/>
                    <a:p>
                      <a:pPr marL="0" marR="0" lvl="0" indent="0" algn="l" defTabSz="2740457" rtl="0" eaLnBrk="1" fontAlgn="auto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10:10-10:30</a:t>
                      </a:r>
                      <a:endParaRPr lang="zh-TW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856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提案討論</a:t>
                      </a:r>
                      <a:endParaRPr lang="zh-TW" sz="12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2740457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32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856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96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10:30-1</a:t>
                      </a: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15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6" gridSpan="2">
                  <a:txBody>
                    <a:bodyPr/>
                    <a:lstStyle/>
                    <a:p>
                      <a:pPr marL="0" marR="0" lvl="0" indent="0" algn="ctr" defTabSz="2740457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2017</a:t>
                      </a:r>
                      <a:r>
                        <a:rPr lang="zh-TW" altLang="en-US" sz="12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印尼綠色大學專題演講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12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6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2740457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Prof. Dr. Ir. </a:t>
                      </a:r>
                      <a:r>
                        <a:rPr lang="en-US" altLang="zh-TW" sz="1200" b="0" kern="100" dirty="0" err="1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Riri</a:t>
                      </a:r>
                      <a:r>
                        <a:rPr lang="en-US" altLang="zh-TW" sz="12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en-US" altLang="zh-TW" sz="1200" b="0" kern="100" dirty="0" err="1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Fitri</a:t>
                      </a:r>
                      <a:r>
                        <a:rPr lang="en-US" altLang="zh-TW" sz="12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Sari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zh-TW" sz="3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marL="0" marR="0" lvl="0" indent="0" algn="l" defTabSz="2740457" rtl="0" eaLnBrk="1" fontAlgn="auto" latinLnBrk="0" hangingPunct="1">
                        <a:lnSpc>
                          <a:spcPct val="150000"/>
                        </a:lnSpc>
                        <a:spcBef>
                          <a:spcPts val="96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11:15-11:30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3462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32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2740457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屏東科技大學經驗分享</a:t>
                      </a:r>
                      <a:endParaRPr lang="zh-TW" sz="12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0">
                <a:tc rowSpan="2">
                  <a:txBody>
                    <a:bodyPr/>
                    <a:lstStyle/>
                    <a:p>
                      <a:pPr marL="0" marR="0" lvl="0" indent="0" algn="l" defTabSz="2740457" rtl="0" eaLnBrk="1" fontAlgn="auto" latinLnBrk="0" hangingPunct="1">
                        <a:lnSpc>
                          <a:spcPct val="150000"/>
                        </a:lnSpc>
                        <a:spcBef>
                          <a:spcPts val="96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11:30-11:45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856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32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大葉大學經驗分享</a:t>
                      </a:r>
                      <a:endParaRPr lang="zh-TW" sz="12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8561">
                <a:tc>
                  <a:txBody>
                    <a:bodyPr/>
                    <a:lstStyle/>
                    <a:p>
                      <a:pPr marL="0" marR="0" lvl="0" indent="0" algn="l" defTabSz="2740457" rtl="0" eaLnBrk="1" fontAlgn="auto" latinLnBrk="0" hangingPunct="1">
                        <a:lnSpc>
                          <a:spcPct val="150000"/>
                        </a:lnSpc>
                        <a:spcBef>
                          <a:spcPts val="96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11:45-12:00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暨南大學經驗分享</a:t>
                      </a:r>
                      <a:endParaRPr lang="zh-TW" sz="12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7075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12:00-13:00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sz="12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午</a:t>
                      </a:r>
                      <a:r>
                        <a:rPr lang="en-US" sz="12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</a:t>
                      </a:r>
                      <a:r>
                        <a:rPr lang="zh-TW" sz="12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餐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1712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13:00-1</a:t>
                      </a: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</a:t>
                      </a:r>
                      <a:r>
                        <a:rPr lang="en-US" altLang="zh-TW" sz="12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zh-TW" altLang="en-US" sz="12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屆理監事選舉</a:t>
                      </a:r>
                      <a:endParaRPr lang="zh-TW" sz="12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2740457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人文學院</a:t>
                      </a: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2740457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118-1</a:t>
                      </a:r>
                      <a:r>
                        <a:rPr lang="zh-TW" altLang="en-US" sz="1200" kern="10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會議室</a:t>
                      </a:r>
                      <a:endParaRPr lang="zh-TW" altLang="en-US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80502">
                <a:tc row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0-1</a:t>
                      </a: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  <a:r>
                        <a:rPr 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校園特色</a:t>
                      </a:r>
                      <a:r>
                        <a:rPr lang="zh-TW" sz="12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參訪</a:t>
                      </a:r>
                      <a:endParaRPr lang="zh-TW" sz="12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zh-TW" altLang="zh-TW" sz="1200" b="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原住民環境教育場域巡禮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2740457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原住民環境教育場域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5856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40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原住民傳統美食體驗</a:t>
                      </a:r>
                      <a:endParaRPr lang="zh-TW" sz="12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8561">
                <a:tc v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3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32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甘美朗音樂表演</a:t>
                      </a:r>
                      <a:endParaRPr lang="zh-TW" sz="12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2740457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圖書館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5856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6:00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2740457" rtl="0" eaLnBrk="1" fontAlgn="auto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會員學校</a:t>
                      </a:r>
                      <a:r>
                        <a:rPr lang="zh-TW" altLang="zh-TW" sz="12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賦歸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搭車地點圖書館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5856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  <a:r>
                        <a:rPr 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0-1</a:t>
                      </a: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  <a:r>
                        <a:rPr 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常務理監事選舉</a:t>
                      </a:r>
                      <a:endParaRPr lang="zh-TW" sz="12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圖書館</a:t>
                      </a: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樓會議室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5856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  <a:r>
                        <a:rPr 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0-1</a:t>
                      </a: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</a:t>
                      </a:r>
                      <a:r>
                        <a:rPr 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移交</a:t>
                      </a:r>
                      <a:endParaRPr lang="zh-TW" sz="12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zh-TW" sz="3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5856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17:00-17:20</a:t>
                      </a:r>
                      <a:endParaRPr lang="zh-TW" alt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提案討論</a:t>
                      </a:r>
                      <a:endParaRPr lang="zh-TW" sz="12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3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25491">
                <a:tc>
                  <a:txBody>
                    <a:bodyPr/>
                    <a:lstStyle/>
                    <a:p>
                      <a:pPr marL="0" marR="0" lvl="0" indent="0" algn="l" defTabSz="2740457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17:30</a:t>
                      </a:r>
                      <a:endParaRPr lang="zh-TW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理監事晚宴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2740457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搭車地點圖書館</a:t>
                      </a:r>
                      <a:endParaRPr lang="zh-TW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標題 1"/>
          <p:cNvSpPr>
            <a:spLocks noGrp="1"/>
          </p:cNvSpPr>
          <p:nvPr>
            <p:ph type="title"/>
          </p:nvPr>
        </p:nvSpPr>
        <p:spPr>
          <a:xfrm>
            <a:off x="444889" y="-81594"/>
            <a:ext cx="8305800" cy="691194"/>
          </a:xfrm>
        </p:spPr>
        <p:txBody>
          <a:bodyPr/>
          <a:lstStyle/>
          <a:p>
            <a:r>
              <a:rPr lang="zh-TW" altLang="en-US" dirty="0" smtClean="0"/>
              <a:t>會議議程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71684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午餐</a:t>
            </a:r>
            <a:endParaRPr lang="zh-TW" altLang="en-US" dirty="0"/>
          </a:p>
        </p:txBody>
      </p:sp>
      <p:sp>
        <p:nvSpPr>
          <p:cNvPr id="8" name="副標題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7BF0-3F5A-4753-B66D-BE1BBBCE6797}" type="slidenum">
              <a:rPr lang="zh-TW" altLang="en-US" smtClean="0"/>
              <a:pPr/>
              <a:t>20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8522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選舉事項</a:t>
            </a:r>
            <a:endParaRPr lang="zh-TW" altLang="en-US" dirty="0"/>
          </a:p>
        </p:txBody>
      </p:sp>
      <p:sp>
        <p:nvSpPr>
          <p:cNvPr id="8" name="副標題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7BF0-3F5A-4753-B66D-BE1BBBCE6797}" type="slidenum">
              <a:rPr lang="zh-TW" altLang="en-US" smtClean="0"/>
              <a:pPr/>
              <a:t>21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256981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選舉</a:t>
            </a:r>
            <a:r>
              <a:rPr lang="zh-TW" altLang="en-US" dirty="0"/>
              <a:t>流程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0059895"/>
              </p:ext>
            </p:extLst>
          </p:nvPr>
        </p:nvGraphicFramePr>
        <p:xfrm>
          <a:off x="609600" y="914400"/>
          <a:ext cx="83058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7BF0-3F5A-4753-B66D-BE1BBBCE6797}" type="slidenum">
              <a:rPr lang="zh-TW" altLang="en-US" smtClean="0"/>
              <a:pPr/>
              <a:t>22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902170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選舉事項</a:t>
            </a:r>
            <a:r>
              <a:rPr lang="en-US" altLang="zh-TW" dirty="0" smtClean="0"/>
              <a:t>(1)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09600" y="914400"/>
            <a:ext cx="8305800" cy="5334000"/>
          </a:xfrm>
        </p:spPr>
        <p:txBody>
          <a:bodyPr>
            <a:normAutofit fontScale="85000" lnSpcReduction="20000"/>
          </a:bodyPr>
          <a:lstStyle/>
          <a:p>
            <a:pPr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zh-TW" altLang="zh-TW" dirty="0" smtClean="0">
                <a:solidFill>
                  <a:srgbClr val="FF0000"/>
                </a:solidFill>
              </a:rPr>
              <a:t>第三</a:t>
            </a:r>
            <a:r>
              <a:rPr lang="zh-TW" altLang="zh-TW" dirty="0">
                <a:solidFill>
                  <a:srgbClr val="FF0000"/>
                </a:solidFill>
              </a:rPr>
              <a:t>屆</a:t>
            </a:r>
            <a:r>
              <a:rPr lang="zh-TW" altLang="zh-TW" dirty="0" smtClean="0">
                <a:solidFill>
                  <a:srgbClr val="FF0000"/>
                </a:solidFill>
              </a:rPr>
              <a:t>理監事選舉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zh-TW" altLang="en-US" dirty="0" smtClean="0">
                <a:solidFill>
                  <a:srgbClr val="7030A0"/>
                </a:solidFill>
              </a:rPr>
              <a:t>法源</a:t>
            </a:r>
            <a:r>
              <a:rPr lang="zh-TW" altLang="en-US" dirty="0">
                <a:solidFill>
                  <a:srgbClr val="7030A0"/>
                </a:solidFill>
              </a:rPr>
              <a:t>依據</a:t>
            </a:r>
            <a:endParaRPr lang="en-US" altLang="zh-TW" dirty="0" smtClean="0">
              <a:solidFill>
                <a:srgbClr val="7030A0"/>
              </a:solidFill>
            </a:endParaRPr>
          </a:p>
          <a:p>
            <a:pPr marL="457200" lvl="1" indent="0">
              <a:lnSpc>
                <a:spcPct val="110000"/>
              </a:lnSpc>
              <a:spcBef>
                <a:spcPts val="1800"/>
              </a:spcBef>
              <a:buClr>
                <a:schemeClr val="accent2"/>
              </a:buClr>
              <a:buNone/>
            </a:pPr>
            <a:r>
              <a:rPr lang="en-US" altLang="zh-TW" sz="2800" dirty="0" smtClean="0"/>
              <a:t>1.</a:t>
            </a:r>
            <a:r>
              <a:rPr lang="zh-TW" altLang="zh-TW" sz="2800" dirty="0"/>
              <a:t>依據人民團體選舉罷免法第</a:t>
            </a:r>
            <a:r>
              <a:rPr lang="en-US" altLang="zh-TW" sz="2800" dirty="0"/>
              <a:t>33</a:t>
            </a:r>
            <a:r>
              <a:rPr lang="zh-TW" altLang="zh-TW" sz="2800" dirty="0"/>
              <a:t>條規定，人民團體之理事、監事應於任期屆滿前一個月</a:t>
            </a:r>
            <a:r>
              <a:rPr lang="en-US" altLang="zh-TW" sz="2800" dirty="0"/>
              <a:t>(106/10/23)</a:t>
            </a:r>
            <a:r>
              <a:rPr lang="zh-TW" altLang="zh-TW" sz="2800" dirty="0"/>
              <a:t>內辦理改選；又第</a:t>
            </a:r>
            <a:r>
              <a:rPr lang="en-US" altLang="zh-TW" sz="2800" dirty="0"/>
              <a:t>45</a:t>
            </a:r>
            <a:r>
              <a:rPr lang="zh-TW" altLang="zh-TW" sz="2800" dirty="0"/>
              <a:t>條規定人民團體理事、監事之任期應自召開本屆第一次理事會之日</a:t>
            </a:r>
            <a:r>
              <a:rPr lang="en-US" altLang="zh-TW" sz="2800" dirty="0"/>
              <a:t>(104/10/23)</a:t>
            </a:r>
            <a:r>
              <a:rPr lang="zh-TW" altLang="zh-TW" sz="2800" dirty="0"/>
              <a:t>起計算，任期</a:t>
            </a:r>
            <a:r>
              <a:rPr lang="en-US" altLang="zh-TW" sz="2800" dirty="0"/>
              <a:t>2</a:t>
            </a:r>
            <a:r>
              <a:rPr lang="zh-TW" altLang="zh-TW" sz="2800" dirty="0"/>
              <a:t>年，故第三屆任期自</a:t>
            </a:r>
            <a:r>
              <a:rPr lang="en-US" altLang="zh-TW" sz="2800" dirty="0"/>
              <a:t>106/09/22</a:t>
            </a:r>
            <a:r>
              <a:rPr lang="zh-TW" altLang="zh-TW" sz="2800" dirty="0"/>
              <a:t>開始，符合適法性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pPr marL="457200" lvl="1" indent="0">
              <a:lnSpc>
                <a:spcPct val="110000"/>
              </a:lnSpc>
              <a:spcBef>
                <a:spcPts val="1800"/>
              </a:spcBef>
              <a:buClr>
                <a:schemeClr val="accent2"/>
              </a:buClr>
              <a:buNone/>
            </a:pPr>
            <a:r>
              <a:rPr lang="en-US" altLang="zh-TW" sz="2800" dirty="0" smtClean="0"/>
              <a:t>2.</a:t>
            </a:r>
            <a:r>
              <a:rPr lang="zh-TW" altLang="en-US" sz="2800" dirty="0"/>
              <a:t> </a:t>
            </a:r>
            <a:r>
              <a:rPr lang="zh-TW" altLang="en-US" sz="2800" dirty="0" smtClean="0"/>
              <a:t>依據</a:t>
            </a:r>
            <a:r>
              <a:rPr lang="zh-TW" altLang="en-US" sz="2800" dirty="0"/>
              <a:t>本聯盟組織章程第</a:t>
            </a:r>
            <a:r>
              <a:rPr lang="en-US" altLang="zh-TW" sz="2800" dirty="0"/>
              <a:t>15</a:t>
            </a:r>
            <a:r>
              <a:rPr lang="zh-TW" altLang="en-US" sz="2800" dirty="0"/>
              <a:t>條：本聯盟置理事十五人、監事五人，由會員選舉之，分別成立理事會、監事會。選舉前項理事、監事時，依計票情形得同時選出候補理事五人，候補監事一人，遇理事、監事出缺時，分別依序遞補之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 marL="457200" lvl="1" indent="0">
              <a:lnSpc>
                <a:spcPct val="110000"/>
              </a:lnSpc>
              <a:spcBef>
                <a:spcPts val="1800"/>
              </a:spcBef>
              <a:buClr>
                <a:schemeClr val="accent2"/>
              </a:buClr>
              <a:buNone/>
            </a:pPr>
            <a:r>
              <a:rPr lang="en-US" altLang="zh-TW" sz="2800" dirty="0" smtClean="0"/>
              <a:t>3.</a:t>
            </a:r>
            <a:r>
              <a:rPr lang="zh-TW" altLang="zh-TW" sz="2800" dirty="0" smtClean="0"/>
              <a:t>選舉說明</a:t>
            </a:r>
            <a:r>
              <a:rPr lang="zh-TW" altLang="en-US" sz="2800" dirty="0" smtClean="0"/>
              <a:t>如下頁</a:t>
            </a:r>
            <a:r>
              <a:rPr lang="en-US" altLang="zh-TW" sz="2800" dirty="0" smtClean="0"/>
              <a:t>(</a:t>
            </a:r>
            <a:r>
              <a:rPr lang="zh-TW" altLang="en-US" sz="2800" dirty="0" smtClean="0"/>
              <a:t>附件三</a:t>
            </a:r>
            <a:r>
              <a:rPr lang="en-US" altLang="zh-TW" sz="2800" dirty="0" smtClean="0"/>
              <a:t>)</a:t>
            </a:r>
          </a:p>
          <a:p>
            <a:pPr marL="457200" lvl="1" indent="0">
              <a:lnSpc>
                <a:spcPct val="110000"/>
              </a:lnSpc>
              <a:buClr>
                <a:schemeClr val="accent2"/>
              </a:buClr>
              <a:buNone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7BF0-3F5A-4753-B66D-BE1BBBCE6797}" type="slidenum">
              <a:rPr lang="zh-TW" altLang="en-US" smtClean="0">
                <a:solidFill>
                  <a:prstClr val="black"/>
                </a:solidFill>
              </a:rPr>
              <a:pPr/>
              <a:t>23</a:t>
            </a:fld>
            <a:endParaRPr lang="zh-TW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273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選舉事項</a:t>
            </a:r>
            <a:r>
              <a:rPr lang="en-US" altLang="zh-TW" dirty="0" smtClean="0"/>
              <a:t>(2)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09600" y="990600"/>
            <a:ext cx="8305800" cy="5029200"/>
          </a:xfrm>
        </p:spPr>
        <p:txBody>
          <a:bodyPr>
            <a:normAutofit/>
          </a:bodyPr>
          <a:lstStyle/>
          <a:p>
            <a:pPr marL="114300" indent="-457200">
              <a:lnSpc>
                <a:spcPct val="110000"/>
              </a:lnSpc>
              <a:spcBef>
                <a:spcPts val="240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zh-TW" altLang="en-US" sz="2800" dirty="0" smtClean="0">
                <a:solidFill>
                  <a:srgbClr val="7030A0"/>
                </a:solidFill>
              </a:rPr>
              <a:t>選舉說明</a:t>
            </a:r>
            <a:endParaRPr lang="en-US" altLang="zh-TW" sz="2800" dirty="0">
              <a:solidFill>
                <a:srgbClr val="7030A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2400"/>
              </a:spcBef>
              <a:buNone/>
            </a:pPr>
            <a:r>
              <a:rPr lang="en-US" altLang="zh-TW" sz="2800" dirty="0" smtClean="0">
                <a:solidFill>
                  <a:srgbClr val="FF0000"/>
                </a:solidFill>
              </a:rPr>
              <a:t>1.</a:t>
            </a:r>
            <a:r>
              <a:rPr lang="zh-TW" altLang="zh-TW" sz="2800" dirty="0" smtClean="0">
                <a:solidFill>
                  <a:srgbClr val="FF0000"/>
                </a:solidFill>
              </a:rPr>
              <a:t>理事選舉</a:t>
            </a:r>
            <a:r>
              <a:rPr lang="en-US" altLang="zh-TW" sz="2800" dirty="0" smtClean="0"/>
              <a:t>(</a:t>
            </a:r>
            <a:r>
              <a:rPr lang="zh-TW" altLang="en-US" sz="2800" dirty="0" smtClean="0"/>
              <a:t>無記名連記法</a:t>
            </a:r>
            <a:r>
              <a:rPr lang="en-US" altLang="zh-TW" sz="2800" dirty="0" smtClean="0"/>
              <a:t>)</a:t>
            </a:r>
            <a:r>
              <a:rPr lang="zh-TW" altLang="en-US" sz="2800" dirty="0" smtClean="0"/>
              <a:t>，由會員互選</a:t>
            </a:r>
            <a:r>
              <a:rPr lang="en-US" altLang="zh-TW" sz="2800" dirty="0" smtClean="0"/>
              <a:t>15</a:t>
            </a:r>
            <a:r>
              <a:rPr lang="zh-TW" altLang="en-US" sz="2800" dirty="0" smtClean="0"/>
              <a:t>人，候補</a:t>
            </a:r>
            <a:r>
              <a:rPr lang="en-US" altLang="zh-TW" sz="2800" dirty="0" smtClean="0"/>
              <a:t>5</a:t>
            </a:r>
            <a:r>
              <a:rPr lang="zh-TW" altLang="en-US" sz="2800" dirty="0" smtClean="0"/>
              <a:t>人。</a:t>
            </a:r>
            <a:endParaRPr lang="en-US" altLang="zh-TW" sz="2800" dirty="0" smtClean="0"/>
          </a:p>
          <a:p>
            <a:pPr marL="0" indent="0">
              <a:lnSpc>
                <a:spcPct val="110000"/>
              </a:lnSpc>
              <a:spcBef>
                <a:spcPts val="2400"/>
              </a:spcBef>
              <a:buNone/>
            </a:pPr>
            <a:r>
              <a:rPr lang="en-US" altLang="zh-TW" sz="2800" dirty="0" smtClean="0">
                <a:solidFill>
                  <a:srgbClr val="FF0000"/>
                </a:solidFill>
              </a:rPr>
              <a:t>2.</a:t>
            </a:r>
            <a:r>
              <a:rPr lang="zh-TW" altLang="zh-TW" sz="2800" dirty="0" smtClean="0">
                <a:solidFill>
                  <a:srgbClr val="FF0000"/>
                </a:solidFill>
              </a:rPr>
              <a:t>監事選舉</a:t>
            </a:r>
            <a:r>
              <a:rPr lang="zh-TW" altLang="en-US" sz="2800" dirty="0" smtClean="0"/>
              <a:t>，</a:t>
            </a:r>
            <a:r>
              <a:rPr lang="en-US" altLang="zh-TW" sz="2800" dirty="0" smtClean="0"/>
              <a:t>(</a:t>
            </a:r>
            <a:r>
              <a:rPr lang="zh-TW" altLang="zh-TW" sz="2800" dirty="0" smtClean="0"/>
              <a:t>無記名</a:t>
            </a:r>
            <a:r>
              <a:rPr lang="zh-TW" altLang="zh-TW" sz="2800" dirty="0"/>
              <a:t>單記</a:t>
            </a:r>
            <a:r>
              <a:rPr lang="zh-TW" altLang="zh-TW" sz="2800" dirty="0" smtClean="0"/>
              <a:t>法</a:t>
            </a:r>
            <a:r>
              <a:rPr lang="en-US" altLang="zh-TW" sz="2800" dirty="0" smtClean="0"/>
              <a:t>)</a:t>
            </a:r>
            <a:r>
              <a:rPr lang="zh-TW" altLang="zh-TW" sz="2800" dirty="0" smtClean="0"/>
              <a:t>，由</a:t>
            </a:r>
            <a:r>
              <a:rPr lang="zh-TW" altLang="en-US" sz="2800" dirty="0" smtClean="0"/>
              <a:t>會員</a:t>
            </a:r>
            <a:r>
              <a:rPr lang="zh-TW" altLang="zh-TW" sz="2800" dirty="0" smtClean="0"/>
              <a:t>互選</a:t>
            </a:r>
            <a:r>
              <a:rPr lang="en-US" altLang="zh-TW" sz="2800" dirty="0" smtClean="0"/>
              <a:t>5</a:t>
            </a:r>
            <a:r>
              <a:rPr lang="zh-TW" altLang="zh-TW" sz="2800" dirty="0" smtClean="0"/>
              <a:t>人</a:t>
            </a:r>
            <a:r>
              <a:rPr lang="zh-TW" altLang="en-US" sz="2800" dirty="0" smtClean="0"/>
              <a:t>，候補</a:t>
            </a:r>
            <a:r>
              <a:rPr lang="en-US" altLang="zh-TW" sz="2800" dirty="0" smtClean="0"/>
              <a:t>1</a:t>
            </a:r>
            <a:r>
              <a:rPr lang="zh-TW" altLang="en-US" sz="2800" dirty="0" smtClean="0"/>
              <a:t>人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pPr marL="0" indent="0">
              <a:lnSpc>
                <a:spcPct val="110000"/>
              </a:lnSpc>
              <a:spcBef>
                <a:spcPts val="2400"/>
              </a:spcBef>
              <a:buNone/>
            </a:pPr>
            <a:r>
              <a:rPr lang="en-US" altLang="zh-TW" sz="2800" b="0" dirty="0" smtClean="0">
                <a:solidFill>
                  <a:srgbClr val="FF0000"/>
                </a:solidFill>
              </a:rPr>
              <a:t>3.</a:t>
            </a:r>
            <a:r>
              <a:rPr lang="zh-TW" altLang="zh-TW" sz="2800" dirty="0" smtClean="0">
                <a:solidFill>
                  <a:srgbClr val="FF0000"/>
                </a:solidFill>
              </a:rPr>
              <a:t>理</a:t>
            </a:r>
            <a:r>
              <a:rPr lang="zh-TW" altLang="zh-TW" sz="2800" dirty="0">
                <a:solidFill>
                  <a:srgbClr val="FF0000"/>
                </a:solidFill>
              </a:rPr>
              <a:t>監事出缺，逕由候補理監事遞補</a:t>
            </a:r>
            <a:r>
              <a:rPr lang="zh-TW" altLang="zh-TW" sz="2800" b="0" dirty="0"/>
              <a:t>，無人可遞補時，則召開會員大會補選之</a:t>
            </a:r>
            <a:r>
              <a:rPr lang="zh-TW" altLang="zh-TW" sz="2800" b="0" dirty="0" smtClean="0"/>
              <a:t>。</a:t>
            </a:r>
            <a:r>
              <a:rPr lang="en-US" altLang="zh-TW" sz="2800" b="0" dirty="0" smtClean="0"/>
              <a:t>(</a:t>
            </a:r>
            <a:r>
              <a:rPr lang="zh-TW" altLang="en-US" sz="2800" b="0" dirty="0"/>
              <a:t>人民團體選舉罷免</a:t>
            </a:r>
            <a:r>
              <a:rPr lang="zh-TW" altLang="en-US" sz="2800" b="0" dirty="0" smtClean="0"/>
              <a:t>辦法</a:t>
            </a:r>
            <a:r>
              <a:rPr lang="zh-TW" altLang="en-US" sz="2800" b="0" dirty="0"/>
              <a:t>第</a:t>
            </a:r>
            <a:r>
              <a:rPr lang="en-US" altLang="zh-TW" sz="2800" b="0" dirty="0" smtClean="0"/>
              <a:t>24</a:t>
            </a:r>
            <a:r>
              <a:rPr lang="zh-TW" altLang="en-US" sz="2800" b="0" dirty="0"/>
              <a:t>條</a:t>
            </a:r>
            <a:r>
              <a:rPr lang="en-US" altLang="zh-TW" sz="2800" b="0" dirty="0" smtClean="0"/>
              <a:t>)</a:t>
            </a:r>
            <a:endParaRPr lang="zh-TW" altLang="zh-TW" sz="2800" b="0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7BF0-3F5A-4753-B66D-BE1BBBCE6797}" type="slidenum">
              <a:rPr lang="zh-TW" altLang="en-US" smtClean="0"/>
              <a:pPr/>
              <a:t>24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4176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選舉事項</a:t>
            </a:r>
            <a:r>
              <a:rPr lang="en-US" altLang="zh-TW" dirty="0" smtClean="0"/>
              <a:t>(3)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09600" y="914400"/>
            <a:ext cx="8305800" cy="5334000"/>
          </a:xfrm>
        </p:spPr>
        <p:txBody>
          <a:bodyPr>
            <a:normAutofit/>
          </a:bodyPr>
          <a:lstStyle/>
          <a:p>
            <a:pPr marL="457200" lvl="1" indent="0">
              <a:lnSpc>
                <a:spcPct val="110000"/>
              </a:lnSpc>
              <a:spcBef>
                <a:spcPts val="1800"/>
              </a:spcBef>
              <a:buClr>
                <a:schemeClr val="accent2"/>
              </a:buClr>
              <a:buNone/>
            </a:pPr>
            <a:endParaRPr lang="en-US" altLang="zh-TW" sz="3000" dirty="0" smtClean="0"/>
          </a:p>
          <a:p>
            <a:pPr marL="457200" lvl="1" indent="0">
              <a:lnSpc>
                <a:spcPct val="110000"/>
              </a:lnSpc>
              <a:spcBef>
                <a:spcPts val="1800"/>
              </a:spcBef>
              <a:buClr>
                <a:schemeClr val="accent2"/>
              </a:buClr>
              <a:buNone/>
            </a:pPr>
            <a:r>
              <a:rPr lang="en-US" altLang="zh-TW" sz="3000" dirty="0" smtClean="0"/>
              <a:t>4.</a:t>
            </a:r>
            <a:r>
              <a:rPr lang="zh-TW" altLang="zh-TW" sz="3000" dirty="0" smtClean="0">
                <a:solidFill>
                  <a:srgbClr val="FF0000"/>
                </a:solidFill>
              </a:rPr>
              <a:t>請</a:t>
            </a:r>
            <a:r>
              <a:rPr lang="zh-TW" altLang="zh-TW" sz="3000" dirty="0">
                <a:solidFill>
                  <a:srgbClr val="FF0000"/>
                </a:solidFill>
              </a:rPr>
              <a:t>主席指定監票、發票、唱票、計票</a:t>
            </a:r>
            <a:r>
              <a:rPr lang="zh-TW" altLang="zh-TW" sz="3000" dirty="0" smtClean="0">
                <a:solidFill>
                  <a:srgbClr val="FF0000"/>
                </a:solidFill>
              </a:rPr>
              <a:t>人員</a:t>
            </a:r>
            <a:r>
              <a:rPr lang="zh-TW" altLang="en-US" sz="3000" dirty="0" smtClean="0"/>
              <a:t>至少</a:t>
            </a:r>
            <a:r>
              <a:rPr lang="zh-TW" altLang="zh-TW" sz="3000" dirty="0" smtClean="0"/>
              <a:t>各</a:t>
            </a:r>
            <a:r>
              <a:rPr lang="zh-TW" altLang="zh-TW" sz="3000" dirty="0"/>
              <a:t>乙</a:t>
            </a:r>
            <a:r>
              <a:rPr lang="zh-TW" altLang="zh-TW" sz="3000" dirty="0" smtClean="0"/>
              <a:t>名</a:t>
            </a:r>
            <a:endParaRPr lang="zh-TW" altLang="zh-TW" sz="3000" dirty="0"/>
          </a:p>
          <a:p>
            <a:pPr marL="457200" lvl="1" indent="0">
              <a:lnSpc>
                <a:spcPct val="110000"/>
              </a:lnSpc>
              <a:spcBef>
                <a:spcPts val="1800"/>
              </a:spcBef>
              <a:buClr>
                <a:schemeClr val="accent2"/>
              </a:buClr>
              <a:buNone/>
            </a:pPr>
            <a:r>
              <a:rPr lang="en-US" altLang="zh-TW" sz="3000" dirty="0" smtClean="0"/>
              <a:t>5.</a:t>
            </a:r>
            <a:r>
              <a:rPr lang="zh-TW" altLang="zh-TW" sz="3000" dirty="0" smtClean="0">
                <a:solidFill>
                  <a:srgbClr val="FF0000"/>
                </a:solidFill>
              </a:rPr>
              <a:t>開始進行</a:t>
            </a:r>
            <a:r>
              <a:rPr lang="zh-TW" altLang="en-US" sz="3000" dirty="0" smtClean="0">
                <a:solidFill>
                  <a:srgbClr val="FF0000"/>
                </a:solidFill>
              </a:rPr>
              <a:t>理監事</a:t>
            </a:r>
            <a:r>
              <a:rPr lang="zh-TW" altLang="zh-TW" sz="3000" dirty="0" smtClean="0">
                <a:solidFill>
                  <a:srgbClr val="FF0000"/>
                </a:solidFill>
              </a:rPr>
              <a:t>選舉</a:t>
            </a:r>
            <a:r>
              <a:rPr lang="zh-TW" altLang="zh-TW" sz="3000" dirty="0" smtClean="0"/>
              <a:t>：</a:t>
            </a:r>
            <a:r>
              <a:rPr lang="zh-TW" altLang="en-US" sz="3000" dirty="0"/>
              <a:t>主席宣佈停止辦理簽到、統計出席人數、開始發票、開始投票、停止投票、開啟票箱宣佈總投票數目、開始唱票、統計、宣佈</a:t>
            </a:r>
            <a:r>
              <a:rPr lang="zh-TW" altLang="en-US" sz="3000" dirty="0" smtClean="0"/>
              <a:t>結果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7BF0-3F5A-4753-B66D-BE1BBBCE6797}" type="slidenum">
              <a:rPr lang="zh-TW" altLang="en-US" smtClean="0">
                <a:solidFill>
                  <a:prstClr val="black"/>
                </a:solidFill>
              </a:rPr>
              <a:pPr/>
              <a:t>25</a:t>
            </a:fld>
            <a:endParaRPr lang="zh-TW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153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校園參訪</a:t>
            </a:r>
            <a:endParaRPr lang="zh-TW" altLang="en-US" dirty="0"/>
          </a:p>
        </p:txBody>
      </p:sp>
      <p:sp>
        <p:nvSpPr>
          <p:cNvPr id="7" name="副標題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7BF0-3F5A-4753-B66D-BE1BBBCE6797}" type="slidenum">
              <a:rPr lang="zh-TW" altLang="en-US" smtClean="0"/>
              <a:pPr/>
              <a:t>26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31931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zh-TW" altLang="zh-TW" dirty="0" smtClean="0"/>
              <a:t>散會</a:t>
            </a:r>
            <a:endParaRPr lang="zh-TW" altLang="en-US" dirty="0"/>
          </a:p>
        </p:txBody>
      </p:sp>
      <p:sp>
        <p:nvSpPr>
          <p:cNvPr id="7" name="副標題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7BF0-3F5A-4753-B66D-BE1BBBCE6797}" type="slidenum">
              <a:rPr lang="zh-TW" altLang="en-US" smtClean="0"/>
              <a:pPr/>
              <a:t>27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57910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zh-TW" altLang="en-US" b="1" dirty="0"/>
              <a:t>主席致詞</a:t>
            </a:r>
          </a:p>
        </p:txBody>
      </p:sp>
      <p:sp>
        <p:nvSpPr>
          <p:cNvPr id="7" name="副標題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7BF0-3F5A-4753-B66D-BE1BBBCE6797}" type="slidenum">
              <a:rPr lang="zh-TW" altLang="en-US" smtClean="0"/>
              <a:pPr/>
              <a:t>3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9462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來賓致詞</a:t>
            </a:r>
          </a:p>
        </p:txBody>
      </p:sp>
      <p:sp>
        <p:nvSpPr>
          <p:cNvPr id="8" name="副標題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7BF0-3F5A-4753-B66D-BE1BBBCE6797}" type="slidenum">
              <a:rPr lang="zh-TW" altLang="en-US" smtClean="0"/>
              <a:pPr/>
              <a:t>4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55284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頒獎</a:t>
            </a:r>
            <a:endParaRPr lang="zh-TW" altLang="en-US" dirty="0"/>
          </a:p>
        </p:txBody>
      </p:sp>
      <p:sp>
        <p:nvSpPr>
          <p:cNvPr id="6" name="副標題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7BF0-3F5A-4753-B66D-BE1BBBCE6797}" type="slidenum">
              <a:rPr lang="zh-TW" altLang="en-US" smtClean="0"/>
              <a:pPr/>
              <a:t>5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14578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頒獎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Clr>
                <a:schemeClr val="accent2"/>
              </a:buClr>
              <a:buNone/>
            </a:pPr>
            <a:endParaRPr lang="en-US" altLang="zh-TW" dirty="0" smtClean="0"/>
          </a:p>
          <a:p>
            <a:pPr lvl="0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zh-TW" altLang="zh-TW" dirty="0"/>
              <a:t>頒發「</a:t>
            </a:r>
            <a:r>
              <a:rPr lang="en-US" altLang="zh-TW" dirty="0"/>
              <a:t>2017</a:t>
            </a:r>
            <a:r>
              <a:rPr lang="zh-TW" altLang="zh-TW" dirty="0"/>
              <a:t>優秀綠色大學選拔」優等學校：大葉大學</a:t>
            </a:r>
            <a:r>
              <a:rPr lang="zh-TW" altLang="zh-TW" dirty="0" smtClean="0"/>
              <a:t>、</a:t>
            </a:r>
            <a:r>
              <a:rPr lang="zh-TW" altLang="en-US" dirty="0" smtClean="0"/>
              <a:t>臺</a:t>
            </a:r>
            <a:r>
              <a:rPr lang="zh-TW" altLang="zh-TW" dirty="0" smtClean="0"/>
              <a:t>灣</a:t>
            </a:r>
            <a:r>
              <a:rPr lang="zh-TW" altLang="zh-TW" dirty="0"/>
              <a:t>師範大學、成功大學、雲林科技大學、朝陽科技大學</a:t>
            </a:r>
            <a:r>
              <a:rPr lang="en-US" altLang="zh-TW" dirty="0"/>
              <a:t> (</a:t>
            </a:r>
            <a:r>
              <a:rPr lang="zh-TW" altLang="zh-TW" dirty="0"/>
              <a:t>依比劃順序排列</a:t>
            </a:r>
            <a:r>
              <a:rPr lang="en-US" altLang="zh-TW" dirty="0"/>
              <a:t>)</a:t>
            </a:r>
            <a:endParaRPr lang="zh-TW" altLang="zh-TW" dirty="0"/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zh-TW" altLang="zh-TW" dirty="0"/>
              <a:t>頒發「</a:t>
            </a:r>
            <a:r>
              <a:rPr lang="en-US" altLang="zh-TW" dirty="0"/>
              <a:t>2017</a:t>
            </a:r>
            <a:r>
              <a:rPr lang="zh-TW" altLang="zh-TW" dirty="0"/>
              <a:t>優秀綠色大學選拔」感謝狀：大同大學、義守大學、暨南大學、靜宜大學</a:t>
            </a:r>
            <a:r>
              <a:rPr lang="en-US" altLang="zh-TW" dirty="0"/>
              <a:t>(</a:t>
            </a:r>
            <a:r>
              <a:rPr lang="zh-TW" altLang="zh-TW" dirty="0"/>
              <a:t>依比劃順序排列</a:t>
            </a:r>
            <a:r>
              <a:rPr lang="en-US" altLang="zh-TW" dirty="0"/>
              <a:t>)</a:t>
            </a:r>
            <a:endParaRPr lang="zh-TW" altLang="zh-TW" dirty="0"/>
          </a:p>
          <a:p>
            <a:pPr marL="0" indent="0">
              <a:buClr>
                <a:schemeClr val="accent2"/>
              </a:buClr>
              <a:buNone/>
            </a:pPr>
            <a:endParaRPr lang="zh-TW" altLang="zh-TW" dirty="0"/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l"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7BF0-3F5A-4753-B66D-BE1BBBCE6797}" type="slidenum">
              <a:rPr lang="zh-TW" altLang="en-US" smtClean="0">
                <a:solidFill>
                  <a:prstClr val="black"/>
                </a:solidFill>
              </a:rPr>
              <a:pPr/>
              <a:t>6</a:t>
            </a:fld>
            <a:endParaRPr lang="zh-TW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514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報告事項</a:t>
            </a:r>
            <a:endParaRPr lang="zh-TW" altLang="en-US" dirty="0"/>
          </a:p>
        </p:txBody>
      </p:sp>
      <p:sp>
        <p:nvSpPr>
          <p:cNvPr id="6" name="副標題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7BF0-3F5A-4753-B66D-BE1BBBCE6797}" type="slidenum">
              <a:rPr lang="zh-TW" altLang="en-US" smtClean="0"/>
              <a:pPr/>
              <a:t>7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072545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報告事項</a:t>
            </a:r>
            <a:r>
              <a:rPr lang="en-US" altLang="zh-TW" dirty="0" smtClean="0"/>
              <a:t>(1)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Clr>
                <a:schemeClr val="accent2"/>
              </a:buClr>
              <a:buNone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7BF0-3F5A-4753-B66D-BE1BBBCE6797}" type="slidenum">
              <a:rPr lang="zh-TW" altLang="en-US" smtClean="0"/>
              <a:pPr/>
              <a:t>8</a:t>
            </a:fld>
            <a:endParaRPr lang="zh-TW" altLang="en-US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7095058"/>
              </p:ext>
            </p:extLst>
          </p:nvPr>
        </p:nvGraphicFramePr>
        <p:xfrm>
          <a:off x="749690" y="1524000"/>
          <a:ext cx="8025620" cy="4145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4222"/>
                <a:gridCol w="1340222"/>
                <a:gridCol w="5170140"/>
                <a:gridCol w="881036"/>
              </a:tblGrid>
              <a:tr h="0"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</a:rPr>
                        <a:t>項次</a:t>
                      </a:r>
                      <a:endParaRPr lang="zh-TW" sz="20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</a:rPr>
                        <a:t>事項</a:t>
                      </a:r>
                      <a:endParaRPr lang="zh-TW" sz="20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</a:rPr>
                        <a:t>執行進度</a:t>
                      </a:r>
                      <a:endParaRPr lang="zh-TW" sz="20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</a:rPr>
                        <a:t>完成率</a:t>
                      </a:r>
                      <a:endParaRPr lang="zh-TW" sz="20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000" kern="100">
                          <a:effectLst/>
                        </a:rPr>
                        <a:t>1</a:t>
                      </a:r>
                      <a:endParaRPr lang="zh-TW" sz="2000" kern="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r>
                        <a:rPr lang="en-US" sz="2000" kern="100" dirty="0">
                          <a:effectLst/>
                        </a:rPr>
                        <a:t>2017</a:t>
                      </a:r>
                      <a:r>
                        <a:rPr lang="zh-TW" sz="2000" kern="100" dirty="0">
                          <a:effectLst/>
                        </a:rPr>
                        <a:t>優秀綠色大學選拔</a:t>
                      </a:r>
                      <a:endParaRPr lang="zh-TW" sz="2000" kern="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780" marR="177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1.106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年</a:t>
                      </a: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日秘書處完成選拔簡章研擬</a:t>
                      </a:r>
                      <a:endParaRPr lang="zh-TW" altLang="zh-TW" sz="2000" dirty="0" smtClean="0">
                        <a:effectLst/>
                      </a:endParaRPr>
                    </a:p>
                    <a:p>
                      <a:pPr lvl="0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2.106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年</a:t>
                      </a: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日秘書處函知各會員學校選拔事宜，</a:t>
                      </a:r>
                      <a:r>
                        <a:rPr lang="zh-TW" alt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zh-TW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zh-TW" alt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並於網站同步公告選拔簡章。</a:t>
                      </a:r>
                      <a:endParaRPr lang="zh-TW" altLang="zh-TW" sz="2000" dirty="0" smtClean="0">
                        <a:effectLst/>
                      </a:endParaRPr>
                    </a:p>
                    <a:p>
                      <a:pPr lvl="0"/>
                      <a:r>
                        <a:rPr lang="zh-TW" alt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由教育部邱仁杰專門委員、張華南教授、周鼎金</a:t>
                      </a:r>
                      <a:r>
                        <a:rPr lang="zh-TW" alt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endParaRPr lang="en-US" altLang="zh-TW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zh-TW" alt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教授、陳宜清教授擔任評審委員並完滿完成。</a:t>
                      </a:r>
                      <a:endParaRPr lang="zh-TW" altLang="zh-TW" sz="2000" dirty="0" smtClean="0">
                        <a:effectLst/>
                      </a:endParaRPr>
                    </a:p>
                    <a:p>
                      <a:pPr lvl="0"/>
                      <a:r>
                        <a:rPr lang="zh-TW" alt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本次選拔計</a:t>
                      </a: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所學校參加，最後由雲林科技大學、</a:t>
                      </a:r>
                      <a:r>
                        <a:rPr lang="zh-TW" alt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endParaRPr lang="en-US" altLang="zh-TW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zh-TW" alt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朝陽科技大學、成功大學、大葉大學、</a:t>
                      </a:r>
                      <a:r>
                        <a:rPr lang="zh-TW" alt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臺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灣師範</a:t>
                      </a:r>
                      <a:r>
                        <a:rPr lang="zh-TW" alt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zh-TW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zh-TW" alt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大學評選為優等學校。</a:t>
                      </a:r>
                      <a:endParaRPr lang="zh-TW" altLang="zh-TW" sz="2000" dirty="0" smtClean="0">
                        <a:effectLst/>
                      </a:endParaRPr>
                    </a:p>
                    <a:p>
                      <a:pPr lvl="0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3.106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年</a:t>
                      </a: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日完成第一階段審查作業。</a:t>
                      </a:r>
                      <a:endParaRPr lang="zh-TW" altLang="zh-TW" sz="2000" dirty="0" smtClean="0">
                        <a:effectLst/>
                      </a:endParaRPr>
                    </a:p>
                    <a:p>
                      <a:pPr lvl="0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4.106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年</a:t>
                      </a: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日完成第二階段訪視作業。</a:t>
                      </a:r>
                      <a:endParaRPr lang="zh-TW" altLang="zh-TW" sz="2000" dirty="0" smtClean="0">
                        <a:effectLst/>
                      </a:endParaRPr>
                    </a:p>
                    <a:p>
                      <a:pPr lvl="0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5.106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年</a:t>
                      </a: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日於網站公告選拔成績。</a:t>
                      </a:r>
                      <a:endParaRPr lang="zh-TW" altLang="zh-TW" sz="2000" dirty="0" smtClean="0">
                        <a:effectLst/>
                      </a:endParaRPr>
                    </a:p>
                    <a:p>
                      <a:pPr lvl="0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獲獎學校於「</a:t>
                      </a: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106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年度全國大專校院環境安全衛</a:t>
                      </a:r>
                      <a:r>
                        <a:rPr lang="zh-TW" alt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endParaRPr lang="en-US" altLang="zh-TW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zh-TW" alt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生主管聯席會議」進行經驗分享。</a:t>
                      </a:r>
                      <a:endParaRPr lang="zh-TW" altLang="zh-TW" sz="2000" dirty="0" smtClean="0">
                        <a:effectLst/>
                      </a:endParaRPr>
                    </a:p>
                    <a:p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7.106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年</a:t>
                      </a: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日舉辦頒獎典禮。</a:t>
                      </a:r>
                      <a:endParaRPr lang="zh-TW" sz="20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100%</a:t>
                      </a:r>
                      <a:endParaRPr lang="zh-TW" sz="20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362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7BF0-3F5A-4753-B66D-BE1BBBCE6797}" type="slidenum">
              <a:rPr lang="zh-TW" altLang="en-US" smtClean="0"/>
              <a:pPr/>
              <a:t>9</a:t>
            </a:fld>
            <a:endParaRPr lang="zh-TW" altLang="en-US" dirty="0"/>
          </a:p>
        </p:txBody>
      </p:sp>
      <p:sp>
        <p:nvSpPr>
          <p:cNvPr id="5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報告事項</a:t>
            </a:r>
            <a:r>
              <a:rPr lang="en-US" altLang="zh-TW" dirty="0" smtClean="0"/>
              <a:t>(2)</a:t>
            </a:r>
            <a:endParaRPr lang="zh-TW" altLang="en-US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7350383"/>
              </p:ext>
            </p:extLst>
          </p:nvPr>
        </p:nvGraphicFramePr>
        <p:xfrm>
          <a:off x="862886" y="990600"/>
          <a:ext cx="8025620" cy="5516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4222"/>
                <a:gridCol w="1322292"/>
                <a:gridCol w="5188070"/>
                <a:gridCol w="881036"/>
              </a:tblGrid>
              <a:tr h="0"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</a:rPr>
                        <a:t>項次</a:t>
                      </a:r>
                      <a:endParaRPr lang="zh-TW" sz="20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</a:rPr>
                        <a:t>事項</a:t>
                      </a:r>
                      <a:endParaRPr lang="zh-TW" sz="20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</a:rPr>
                        <a:t>執行進度</a:t>
                      </a:r>
                      <a:endParaRPr lang="zh-TW" sz="20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</a:rPr>
                        <a:t>完成率</a:t>
                      </a:r>
                      <a:endParaRPr lang="zh-TW" sz="20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000" kern="100" dirty="0" smtClean="0">
                          <a:effectLst/>
                        </a:rPr>
                        <a:t>2</a:t>
                      </a:r>
                      <a:endParaRPr lang="zh-TW" sz="2000" kern="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分區論壇</a:t>
                      </a:r>
                      <a:endParaRPr lang="zh-TW" sz="2000" kern="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780" marR="177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1.106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年</a:t>
                      </a: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日發文邀請各校提供建設資訊簡報。</a:t>
                      </a:r>
                      <a:endParaRPr lang="zh-TW" altLang="zh-TW" dirty="0" smtClean="0">
                        <a:effectLst/>
                      </a:endParaRPr>
                    </a:p>
                    <a:p>
                      <a:pPr lvl="0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2.106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年</a:t>
                      </a: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日舉辦第二季北區論壇活動</a:t>
                      </a:r>
                      <a:endParaRPr lang="zh-TW" altLang="zh-TW" dirty="0" smtClean="0">
                        <a:effectLst/>
                      </a:endParaRPr>
                    </a:p>
                    <a:p>
                      <a:pPr lvl="0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3.106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年</a:t>
                      </a: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日分享第一季各校提供之建設資訊簡</a:t>
                      </a:r>
                      <a:r>
                        <a:rPr lang="zh-TW" alt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zh-TW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zh-TW" alt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報。</a:t>
                      </a:r>
                      <a:endParaRPr lang="zh-TW" altLang="zh-TW" dirty="0" smtClean="0">
                        <a:effectLst/>
                      </a:endParaRPr>
                    </a:p>
                    <a:p>
                      <a:pPr lvl="0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4.106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年</a:t>
                      </a: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日於本聯盟網站分享第二季北區論壇</a:t>
                      </a:r>
                      <a:endParaRPr lang="en-US" altLang="zh-TW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zh-TW" alt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成果。</a:t>
                      </a:r>
                      <a:endParaRPr lang="zh-TW" altLang="zh-TW" dirty="0" smtClean="0">
                        <a:effectLst/>
                      </a:endParaRPr>
                    </a:p>
                    <a:p>
                      <a:pPr lvl="0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5.106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年</a:t>
                      </a: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日舉辦第三季中區論壇活動。</a:t>
                      </a:r>
                      <a:endParaRPr lang="zh-TW" altLang="zh-TW" dirty="0" smtClean="0">
                        <a:effectLst/>
                      </a:endParaRPr>
                    </a:p>
                    <a:p>
                      <a:pPr lvl="0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6.106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年</a:t>
                      </a: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日於本聯盟網站分享第三季中區論壇</a:t>
                      </a:r>
                      <a:endParaRPr lang="en-US" altLang="zh-TW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zh-TW" alt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成果。</a:t>
                      </a:r>
                      <a:endParaRPr lang="zh-TW" altLang="zh-TW" dirty="0" smtClean="0">
                        <a:effectLst/>
                      </a:endParaRPr>
                    </a:p>
                    <a:p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第四季南區論壇合併於本次會員大會辦理完畢。</a:t>
                      </a:r>
                      <a:endParaRPr lang="zh-TW" sz="20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100%</a:t>
                      </a:r>
                      <a:endParaRPr lang="zh-TW" sz="20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000" kern="100" dirty="0" smtClean="0">
                          <a:effectLst/>
                        </a:rPr>
                        <a:t>3</a:t>
                      </a:r>
                      <a:endParaRPr lang="zh-TW" sz="2000" kern="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r>
                        <a:rPr lang="zh-TW" altLang="en-US" sz="2000" kern="100" dirty="0" smtClean="0">
                          <a:effectLst/>
                        </a:rPr>
                        <a:t>會務</a:t>
                      </a:r>
                      <a:endParaRPr lang="zh-TW" sz="2000" kern="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780" marR="177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1.105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年</a:t>
                      </a: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日函送第</a:t>
                      </a: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屆第</a:t>
                      </a: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次會員大會會議紀</a:t>
                      </a:r>
                      <a:endParaRPr lang="en-US" altLang="zh-TW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zh-TW" alt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錄至會員學校。</a:t>
                      </a:r>
                      <a:endParaRPr lang="zh-TW" altLang="zh-TW" dirty="0" smtClean="0">
                        <a:effectLst/>
                      </a:endParaRPr>
                    </a:p>
                    <a:p>
                      <a:pPr lvl="0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2.105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年</a:t>
                      </a: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日第</a:t>
                      </a: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屆第</a:t>
                      </a: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次理監事會議紀錄向內</a:t>
                      </a:r>
                      <a:r>
                        <a:rPr lang="zh-TW" alt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zh-TW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zh-TW" alt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政部</a:t>
                      </a:r>
                      <a:r>
                        <a:rPr lang="zh-TW" alt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完成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報備</a:t>
                      </a:r>
                      <a:endParaRPr lang="zh-TW" altLang="zh-TW" dirty="0" smtClean="0">
                        <a:effectLst/>
                      </a:endParaRPr>
                    </a:p>
                    <a:p>
                      <a:pPr lvl="0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3.106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年</a:t>
                      </a: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日第</a:t>
                      </a: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屆第</a:t>
                      </a: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次理監事會議紀錄向內政</a:t>
                      </a:r>
                      <a:r>
                        <a:rPr lang="zh-TW" alt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zh-TW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zh-TW" alt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部</a:t>
                      </a:r>
                      <a:r>
                        <a:rPr lang="zh-TW" alt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完成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報備</a:t>
                      </a:r>
                      <a:endParaRPr lang="zh-TW" altLang="zh-TW" dirty="0" smtClean="0">
                        <a:effectLst/>
                      </a:endParaRPr>
                    </a:p>
                    <a:p>
                      <a:pPr lvl="0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4.106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年</a:t>
                      </a: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日完成本聯盟會員通訊錄。</a:t>
                      </a:r>
                      <a:endParaRPr lang="zh-TW" altLang="zh-TW" dirty="0" smtClean="0">
                        <a:effectLst/>
                      </a:endParaRPr>
                    </a:p>
                    <a:p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5.106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年</a:t>
                      </a: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月日國立海洋大學正式成為本聯盟永久會</a:t>
                      </a:r>
                      <a:r>
                        <a:rPr lang="zh-TW" alt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zh-TW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zh-TW" alt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員。</a:t>
                      </a:r>
                      <a:endParaRPr lang="zh-TW" sz="20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100%</a:t>
                      </a:r>
                      <a:endParaRPr lang="zh-TW" sz="20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0502899"/>
      </p:ext>
    </p:extLst>
  </p:cSld>
  <p:clrMapOvr>
    <a:masterClrMapping/>
  </p:clrMapOvr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1262</TotalTime>
  <Words>1716</Words>
  <Application>Microsoft Office PowerPoint</Application>
  <PresentationFormat>如螢幕大小 (4:3)</PresentationFormat>
  <Paragraphs>248</Paragraphs>
  <Slides>27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27</vt:i4>
      </vt:variant>
    </vt:vector>
  </HeadingPairs>
  <TitlesOfParts>
    <vt:vector size="36" baseType="lpstr">
      <vt:lpstr>微軟正黑體</vt:lpstr>
      <vt:lpstr>新細明體</vt:lpstr>
      <vt:lpstr>標楷體</vt:lpstr>
      <vt:lpstr>Arial</vt:lpstr>
      <vt:lpstr>Calibri</vt:lpstr>
      <vt:lpstr>Times New Roman</vt:lpstr>
      <vt:lpstr>Wingdings</vt:lpstr>
      <vt:lpstr>Wingdings 3</vt:lpstr>
      <vt:lpstr>絲縷</vt:lpstr>
      <vt:lpstr>台灣綠色大學聯盟 第3屆第1次會員大會 </vt:lpstr>
      <vt:lpstr>會議議程</vt:lpstr>
      <vt:lpstr>主席致詞</vt:lpstr>
      <vt:lpstr>來賓致詞</vt:lpstr>
      <vt:lpstr>頒獎</vt:lpstr>
      <vt:lpstr>頒獎</vt:lpstr>
      <vt:lpstr>報告事項</vt:lpstr>
      <vt:lpstr>報告事項(1)</vt:lpstr>
      <vt:lpstr>報告事項(2)</vt:lpstr>
      <vt:lpstr>討論提案</vt:lpstr>
      <vt:lpstr>議案一</vt:lpstr>
      <vt:lpstr>議案二</vt:lpstr>
      <vt:lpstr>議案三(1)</vt:lpstr>
      <vt:lpstr>議案三(2)</vt:lpstr>
      <vt:lpstr>議案三(3)</vt:lpstr>
      <vt:lpstr>議案四</vt:lpstr>
      <vt:lpstr>臨時動議</vt:lpstr>
      <vt:lpstr>專題演講</vt:lpstr>
      <vt:lpstr>專題演講</vt:lpstr>
      <vt:lpstr>午餐</vt:lpstr>
      <vt:lpstr>選舉事項</vt:lpstr>
      <vt:lpstr>選舉流程</vt:lpstr>
      <vt:lpstr>選舉事項(1)</vt:lpstr>
      <vt:lpstr>選舉事項(2)</vt:lpstr>
      <vt:lpstr>選舉事項(3)</vt:lpstr>
      <vt:lpstr>校園參訪</vt:lpstr>
      <vt:lpstr>散會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User</dc:creator>
  <cp:lastModifiedBy>USER</cp:lastModifiedBy>
  <cp:revision>153</cp:revision>
  <dcterms:created xsi:type="dcterms:W3CDTF">2017-04-05T03:42:42Z</dcterms:created>
  <dcterms:modified xsi:type="dcterms:W3CDTF">2017-09-14T05:21:47Z</dcterms:modified>
</cp:coreProperties>
</file>