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4" r:id="rId2"/>
    <p:sldId id="375" r:id="rId3"/>
    <p:sldId id="390" r:id="rId4"/>
    <p:sldId id="391" r:id="rId5"/>
    <p:sldId id="377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3" r:id="rId17"/>
    <p:sldId id="404" r:id="rId18"/>
    <p:sldId id="402" r:id="rId19"/>
    <p:sldId id="405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08" r:id="rId33"/>
    <p:sldId id="409" r:id="rId34"/>
    <p:sldId id="410" r:id="rId35"/>
    <p:sldId id="411" r:id="rId36"/>
    <p:sldId id="412" r:id="rId37"/>
    <p:sldId id="376" r:id="rId38"/>
    <p:sldId id="388" r:id="rId39"/>
    <p:sldId id="389" r:id="rId4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58" autoAdjust="0"/>
  </p:normalViewPr>
  <p:slideViewPr>
    <p:cSldViewPr>
      <p:cViewPr varScale="1">
        <p:scale>
          <a:sx n="81" d="100"/>
          <a:sy n="81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E:\GESTION%20AMBIENTAL\2016%20-%202017\05%20-%20Seguimiento%20ambiental\Indicadores\Indicadores%20-%20Propuesta%20Final%203.0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E:\GESTION%20AMBIENTAL\2016%20-%202017\05%20-%20Seguimiento%20ambiental\Indicadores\Indicadores%20-%20Propuesta%20Final%203.0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ESTION%20AMBIENTAL\2016%20-%202017\05%20-%20Seguimiento%20ambiental\Indicadores\Indicadores%20-%20Propuesta%20Final%203.0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ESTION%20AMBIENTAL\2016%20-%202017\05%20-%20Seguimiento%20ambiental\Indicadores\Indicadores%20-%20Propuesta%20Final%203.0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Roaming\Microsoft\Excel\M-FT-12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Roaming\Microsoft\Excel\M-FT-12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Respel%202017_COSTOS%20Y%20CANTIDADES%20ACTUALIZAD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Respel%202017_COSTOS%20Y%20CANTIDADES%20ACTUALIZAD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ven_000\Dropbox\CTNGA\ARTICULO%20GREENMETRIC\VERSION%202\GRAF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[Indicadores - Propuesta Final 3.0.xlsm]Acueducto!Tabla dinámica1.12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CONSUMO ACUEDUCTO Y ALCANTARILLADO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(m</a:t>
            </a:r>
            <a:r>
              <a:rPr lang="es-MX" sz="1400" b="1" i="0" baseline="30000">
                <a:effectLst/>
              </a:rPr>
              <a:t>3</a:t>
            </a:r>
            <a:r>
              <a:rPr lang="es-MX" sz="1400" b="1" i="0" baseline="0">
                <a:effectLst/>
              </a:rPr>
              <a:t>/mes)</a:t>
            </a:r>
            <a:endParaRPr lang="es-MX" sz="1400" b="1">
              <a:effectLst/>
            </a:endParaRPr>
          </a:p>
        </c:rich>
      </c:tx>
      <c:layout>
        <c:manualLayout>
          <c:xMode val="edge"/>
          <c:yMode val="edge"/>
          <c:x val="0.24266217948718"/>
          <c:y val="0.0335493827160494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rgbClr val="FF33CC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rgbClr val="FF33CC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rgbClr val="FF33CC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59711111111111"/>
          <c:y val="0.249841358024691"/>
          <c:w val="0.659178205128205"/>
          <c:h val="0.476663580246913"/>
        </c:manualLayout>
      </c:layout>
      <c:lineChart>
        <c:grouping val="standard"/>
        <c:varyColors val="0"/>
        <c:ser>
          <c:idx val="0"/>
          <c:order val="0"/>
          <c:tx>
            <c:strRef>
              <c:f>Acueducto!$BI$284:$BI$285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Acueducto!$BH$286:$BH$298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Acueducto!$BI$286:$BI$298</c:f>
              <c:numCache>
                <c:formatCode>#,##0</c:formatCode>
                <c:ptCount val="12"/>
                <c:pt idx="0">
                  <c:v>9357.0</c:v>
                </c:pt>
                <c:pt idx="1">
                  <c:v>12685.5</c:v>
                </c:pt>
                <c:pt idx="2">
                  <c:v>8850.0</c:v>
                </c:pt>
                <c:pt idx="3">
                  <c:v>11915.0</c:v>
                </c:pt>
                <c:pt idx="4">
                  <c:v>9211.0</c:v>
                </c:pt>
                <c:pt idx="5">
                  <c:v>7867.0</c:v>
                </c:pt>
                <c:pt idx="6">
                  <c:v>7697.0</c:v>
                </c:pt>
                <c:pt idx="7">
                  <c:v>9104.0</c:v>
                </c:pt>
                <c:pt idx="8">
                  <c:v>9652.0</c:v>
                </c:pt>
                <c:pt idx="9">
                  <c:v>10733.0</c:v>
                </c:pt>
                <c:pt idx="10">
                  <c:v>10381.0</c:v>
                </c:pt>
                <c:pt idx="11">
                  <c:v>8936.0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Acueducto!$BJ$284:$BJ$285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Acueducto!$BH$286:$BH$298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Acueducto!$BJ$286:$BJ$298</c:f>
              <c:numCache>
                <c:formatCode>#,##0</c:formatCode>
                <c:ptCount val="12"/>
                <c:pt idx="0">
                  <c:v>11599.0</c:v>
                </c:pt>
                <c:pt idx="1">
                  <c:v>10996.0</c:v>
                </c:pt>
                <c:pt idx="2">
                  <c:v>11753.0</c:v>
                </c:pt>
                <c:pt idx="3">
                  <c:v>11905.0</c:v>
                </c:pt>
                <c:pt idx="4">
                  <c:v>9757.0</c:v>
                </c:pt>
                <c:pt idx="5">
                  <c:v>8475.0</c:v>
                </c:pt>
                <c:pt idx="6">
                  <c:v>9269.0</c:v>
                </c:pt>
                <c:pt idx="7">
                  <c:v>11101.0</c:v>
                </c:pt>
                <c:pt idx="8">
                  <c:v>11007.0</c:v>
                </c:pt>
                <c:pt idx="9">
                  <c:v>11312.0</c:v>
                </c:pt>
                <c:pt idx="10">
                  <c:v>11101.0</c:v>
                </c:pt>
                <c:pt idx="11">
                  <c:v>8344.0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Acueducto!$BK$284:$BK$285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Acueducto!$BH$286:$BH$298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Acueducto!$BK$286:$BK$298</c:f>
              <c:numCache>
                <c:formatCode>#,##0</c:formatCode>
                <c:ptCount val="12"/>
                <c:pt idx="0">
                  <c:v>3445.0</c:v>
                </c:pt>
                <c:pt idx="1">
                  <c:v>9159.0</c:v>
                </c:pt>
                <c:pt idx="2">
                  <c:v>11220.0</c:v>
                </c:pt>
                <c:pt idx="3">
                  <c:v>8948.01020448455</c:v>
                </c:pt>
                <c:pt idx="4">
                  <c:v>9247.0</c:v>
                </c:pt>
                <c:pt idx="5">
                  <c:v>8858.0</c:v>
                </c:pt>
                <c:pt idx="6">
                  <c:v>9094.0</c:v>
                </c:pt>
                <c:pt idx="7">
                  <c:v>9695.0</c:v>
                </c:pt>
                <c:pt idx="8">
                  <c:v>9958.0</c:v>
                </c:pt>
                <c:pt idx="9">
                  <c:v>10737.0</c:v>
                </c:pt>
                <c:pt idx="10">
                  <c:v>9692.0</c:v>
                </c:pt>
                <c:pt idx="11">
                  <c:v>9205.0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Acueducto!$BL$284:$BL$285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Acueducto!$BH$286:$BH$298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Acueducto!$BL$286:$BL$298</c:f>
              <c:numCache>
                <c:formatCode>#,##0</c:formatCode>
                <c:ptCount val="12"/>
                <c:pt idx="0">
                  <c:v>9160.0</c:v>
                </c:pt>
                <c:pt idx="1">
                  <c:v>10213.5</c:v>
                </c:pt>
                <c:pt idx="2">
                  <c:v>9847.0</c:v>
                </c:pt>
                <c:pt idx="3">
                  <c:v>10402.0</c:v>
                </c:pt>
                <c:pt idx="4">
                  <c:v>12870.0</c:v>
                </c:pt>
                <c:pt idx="5">
                  <c:v>9968.0</c:v>
                </c:pt>
                <c:pt idx="6">
                  <c:v>9750.0</c:v>
                </c:pt>
                <c:pt idx="7">
                  <c:v>11314.0</c:v>
                </c:pt>
                <c:pt idx="8">
                  <c:v>11738.0</c:v>
                </c:pt>
                <c:pt idx="9">
                  <c:v>12093.0</c:v>
                </c:pt>
                <c:pt idx="10">
                  <c:v>11716.0</c:v>
                </c:pt>
                <c:pt idx="11">
                  <c:v>7810.0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Acueducto!$BM$284:$BM$285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33CC"/>
              </a:solidFill>
              <a:round/>
            </a:ln>
            <a:effectLst/>
          </c:spPr>
          <c:marker>
            <c:symbol val="none"/>
          </c:marker>
          <c:cat>
            <c:strRef>
              <c:f>Acueducto!$BH$286:$BH$298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Acueducto!$BM$286:$BM$298</c:f>
              <c:numCache>
                <c:formatCode>#,##0</c:formatCode>
                <c:ptCount val="12"/>
                <c:pt idx="0">
                  <c:v>7512.0</c:v>
                </c:pt>
                <c:pt idx="1">
                  <c:v>12616.0</c:v>
                </c:pt>
                <c:pt idx="2">
                  <c:v>11837.0</c:v>
                </c:pt>
                <c:pt idx="3">
                  <c:v>10488.0</c:v>
                </c:pt>
                <c:pt idx="4">
                  <c:v>10768.0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9938072"/>
        <c:axId val="-2099942264"/>
      </c:lineChart>
      <c:catAx>
        <c:axId val="-209993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9942264"/>
        <c:crosses val="autoZero"/>
        <c:auto val="1"/>
        <c:lblAlgn val="ctr"/>
        <c:lblOffset val="100"/>
        <c:noMultiLvlLbl val="0"/>
      </c:catAx>
      <c:valAx>
        <c:axId val="-209994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Consumo (m</a:t>
                </a:r>
                <a:r>
                  <a:rPr lang="en-US" sz="1400" baseline="30000"/>
                  <a:t>3</a:t>
                </a:r>
                <a:r>
                  <a:rPr lang="en-US" sz="1400" baseline="0"/>
                  <a:t>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993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[Indicadores - Propuesta Final 3.0.xlsm]Acueducto!Tabla dinámica1.4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CONSUMO ACUEDUCTO Y ALCANTARILLADO</a:t>
            </a:r>
            <a:endParaRPr lang="es-CO" sz="1400" b="1">
              <a:effectLst/>
            </a:endParaRPr>
          </a:p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($/mes)</a:t>
            </a:r>
            <a:endParaRPr lang="es-CO" sz="1400" b="1">
              <a:effectLst/>
            </a:endParaRPr>
          </a:p>
        </c:rich>
      </c:tx>
      <c:layout>
        <c:manualLayout>
          <c:xMode val="edge"/>
          <c:yMode val="edge"/>
          <c:x val="0.220471153846154"/>
          <c:y val="0.0217901234567901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rgbClr val="FF33CC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rgbClr val="FF33CC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rgbClr val="FF33CC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37539316239316"/>
          <c:y val="0.249488580246914"/>
          <c:w val="0.58135"/>
          <c:h val="0.477016358024691"/>
        </c:manualLayout>
      </c:layout>
      <c:lineChart>
        <c:grouping val="standard"/>
        <c:varyColors val="0"/>
        <c:ser>
          <c:idx val="0"/>
          <c:order val="0"/>
          <c:tx>
            <c:strRef>
              <c:f>Acueducto!$BI$264:$BI$265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Acueducto!$BH$266:$BH$278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Acueducto!$BI$266:$BI$278</c:f>
              <c:numCache>
                <c:formatCode>#,##0</c:formatCode>
                <c:ptCount val="12"/>
                <c:pt idx="0">
                  <c:v>2.587699E7</c:v>
                </c:pt>
                <c:pt idx="1">
                  <c:v>4.0958391E7</c:v>
                </c:pt>
                <c:pt idx="2">
                  <c:v>2.4908269E7</c:v>
                </c:pt>
                <c:pt idx="3">
                  <c:v>2.9139737E7</c:v>
                </c:pt>
                <c:pt idx="4">
                  <c:v>2.601547775E7</c:v>
                </c:pt>
                <c:pt idx="5">
                  <c:v>2.1668003E7</c:v>
                </c:pt>
                <c:pt idx="6">
                  <c:v>2.132666E7</c:v>
                </c:pt>
                <c:pt idx="7">
                  <c:v>2.5173218E7</c:v>
                </c:pt>
                <c:pt idx="8">
                  <c:v>2.6688696E7</c:v>
                </c:pt>
                <c:pt idx="9">
                  <c:v>2.9679398E7</c:v>
                </c:pt>
                <c:pt idx="10">
                  <c:v>2.8746569E7</c:v>
                </c:pt>
                <c:pt idx="11">
                  <c:v>2.4962812E7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Acueducto!$BJ$264:$BJ$265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Acueducto!$BH$266:$BH$278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Acueducto!$BJ$266:$BJ$278</c:f>
              <c:numCache>
                <c:formatCode>#,##0</c:formatCode>
                <c:ptCount val="12"/>
                <c:pt idx="0">
                  <c:v>3.2067682E7</c:v>
                </c:pt>
                <c:pt idx="1">
                  <c:v>3.0438774E7</c:v>
                </c:pt>
                <c:pt idx="2">
                  <c:v>3.3204007E7</c:v>
                </c:pt>
                <c:pt idx="3">
                  <c:v>3.0145218E7</c:v>
                </c:pt>
                <c:pt idx="4">
                  <c:v>2.7947521E7</c:v>
                </c:pt>
                <c:pt idx="5">
                  <c:v>2.4168161E7</c:v>
                </c:pt>
                <c:pt idx="6">
                  <c:v>2.672486E7</c:v>
                </c:pt>
                <c:pt idx="7">
                  <c:v>3.482626E7</c:v>
                </c:pt>
                <c:pt idx="8">
                  <c:v>3.9911746E7</c:v>
                </c:pt>
                <c:pt idx="9">
                  <c:v>3.2527727E7</c:v>
                </c:pt>
                <c:pt idx="10">
                  <c:v>2.7855369E7</c:v>
                </c:pt>
                <c:pt idx="11">
                  <c:v>2.3980985E7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Acueducto!$BK$264:$BK$265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Acueducto!$BH$266:$BH$278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Acueducto!$BK$266:$BK$278</c:f>
              <c:numCache>
                <c:formatCode>#,##0</c:formatCode>
                <c:ptCount val="12"/>
                <c:pt idx="0">
                  <c:v>1.0074166E7</c:v>
                </c:pt>
                <c:pt idx="1">
                  <c:v>2.6275278E7</c:v>
                </c:pt>
                <c:pt idx="2">
                  <c:v>3.3621685E7</c:v>
                </c:pt>
                <c:pt idx="3">
                  <c:v>2.6034443E7</c:v>
                </c:pt>
                <c:pt idx="4">
                  <c:v>2.6870655E7</c:v>
                </c:pt>
                <c:pt idx="5">
                  <c:v>2.6243518E7</c:v>
                </c:pt>
                <c:pt idx="6">
                  <c:v>2.691233E7</c:v>
                </c:pt>
                <c:pt idx="7">
                  <c:v>2.8700019E7</c:v>
                </c:pt>
                <c:pt idx="8">
                  <c:v>2.9458616E7</c:v>
                </c:pt>
                <c:pt idx="9">
                  <c:v>3.3517952E7</c:v>
                </c:pt>
                <c:pt idx="10">
                  <c:v>2.9753126E7</c:v>
                </c:pt>
                <c:pt idx="11">
                  <c:v>2.8155362E7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Acueducto!$BL$264:$BL$265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Acueducto!$BH$266:$BH$278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Acueducto!$BL$266:$BL$278</c:f>
              <c:numCache>
                <c:formatCode>#,##0</c:formatCode>
                <c:ptCount val="12"/>
                <c:pt idx="0">
                  <c:v>2.9034988E7</c:v>
                </c:pt>
                <c:pt idx="1">
                  <c:v>3.5020188E7</c:v>
                </c:pt>
                <c:pt idx="2">
                  <c:v>3.2558536E7</c:v>
                </c:pt>
                <c:pt idx="3">
                  <c:v>3.3086773E7</c:v>
                </c:pt>
                <c:pt idx="4">
                  <c:v>4.0908668E7</c:v>
                </c:pt>
                <c:pt idx="5">
                  <c:v>3.5562793E7</c:v>
                </c:pt>
                <c:pt idx="6">
                  <c:v>3.1883825E7</c:v>
                </c:pt>
                <c:pt idx="7">
                  <c:v>3.7642096E7</c:v>
                </c:pt>
                <c:pt idx="8">
                  <c:v>3.90475E7</c:v>
                </c:pt>
                <c:pt idx="9">
                  <c:v>4.0224193E7</c:v>
                </c:pt>
                <c:pt idx="10">
                  <c:v>4.2289207E7</c:v>
                </c:pt>
                <c:pt idx="11">
                  <c:v>2.6867207E7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Acueducto!$BM$264:$BM$265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33CC"/>
              </a:solidFill>
              <a:round/>
            </a:ln>
            <a:effectLst/>
          </c:spPr>
          <c:marker>
            <c:symbol val="none"/>
          </c:marker>
          <c:cat>
            <c:strRef>
              <c:f>Acueducto!$BH$266:$BH$278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Acueducto!$BM$266:$BM$278</c:f>
              <c:numCache>
                <c:formatCode>#,##0</c:formatCode>
                <c:ptCount val="12"/>
                <c:pt idx="0">
                  <c:v>2.6060706E7</c:v>
                </c:pt>
                <c:pt idx="1">
                  <c:v>4.3313963E7</c:v>
                </c:pt>
                <c:pt idx="2">
                  <c:v>4.0648124E7</c:v>
                </c:pt>
                <c:pt idx="3">
                  <c:v>3.7133904E7</c:v>
                </c:pt>
                <c:pt idx="4">
                  <c:v>3.846546E7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3013288"/>
        <c:axId val="-2093025944"/>
      </c:lineChart>
      <c:catAx>
        <c:axId val="-209301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3025944"/>
        <c:crosses val="autoZero"/>
        <c:auto val="1"/>
        <c:lblAlgn val="ctr"/>
        <c:lblOffset val="100"/>
        <c:noMultiLvlLbl val="0"/>
      </c:catAx>
      <c:valAx>
        <c:axId val="-209302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/>
                  <a:t>Consumo ($)</a:t>
                </a:r>
              </a:p>
            </c:rich>
          </c:tx>
          <c:layout>
            <c:manualLayout>
              <c:xMode val="edge"/>
              <c:yMode val="edge"/>
              <c:x val="0.0162820512820513"/>
              <c:y val="0.3102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301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[Indicadores - Propuesta Final 3.0.xlsm]Energía Total!Tabla dinámica1.3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CUNSUMO MENSUAL ENERGÍA ELÉCTRICA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($/mes)</a:t>
            </a:r>
            <a:endParaRPr lang="es-MX" sz="1400" b="1">
              <a:effectLst/>
            </a:endParaRPr>
          </a:p>
        </c:rich>
      </c:tx>
      <c:layout>
        <c:manualLayout>
          <c:xMode val="edge"/>
          <c:yMode val="edge"/>
          <c:x val="0.136436884153828"/>
          <c:y val="0.0570679012345679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05110897435898"/>
          <c:y val="0.300798148148148"/>
          <c:w val="0.613778418803419"/>
          <c:h val="0.425706790123457"/>
        </c:manualLayout>
      </c:layout>
      <c:lineChart>
        <c:grouping val="standard"/>
        <c:varyColors val="0"/>
        <c:ser>
          <c:idx val="0"/>
          <c:order val="0"/>
          <c:tx>
            <c:strRef>
              <c:f>'Energía Total'!$AX$244:$AX$245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'Energía Total'!$AW$246:$AW$258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'Energía Total'!$AX$246:$AX$258</c:f>
              <c:numCache>
                <c:formatCode>General</c:formatCode>
                <c:ptCount val="12"/>
                <c:pt idx="0">
                  <c:v>9.0377931908022E7</c:v>
                </c:pt>
                <c:pt idx="1">
                  <c:v>1.15372520226784E8</c:v>
                </c:pt>
                <c:pt idx="2">
                  <c:v>1.09099817741003E8</c:v>
                </c:pt>
                <c:pt idx="3">
                  <c:v>1.34928091585913E8</c:v>
                </c:pt>
                <c:pt idx="4">
                  <c:v>1.30310548409072E8</c:v>
                </c:pt>
                <c:pt idx="5">
                  <c:v>1.10510101336759E8</c:v>
                </c:pt>
                <c:pt idx="6">
                  <c:v>1.05185040899497E8</c:v>
                </c:pt>
                <c:pt idx="7">
                  <c:v>1.18666682404681E8</c:v>
                </c:pt>
                <c:pt idx="8">
                  <c:v>1.26503630867027E8</c:v>
                </c:pt>
                <c:pt idx="9">
                  <c:v>1.31823557683884E8</c:v>
                </c:pt>
                <c:pt idx="10">
                  <c:v>1.27219065430135E8</c:v>
                </c:pt>
                <c:pt idx="11">
                  <c:v>9.8741105644452E7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'Energía Total'!$AY$244:$AY$245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'Energía Total'!$AW$246:$AW$258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'Energía Total'!$AY$246:$AY$258</c:f>
              <c:numCache>
                <c:formatCode>General</c:formatCode>
                <c:ptCount val="12"/>
                <c:pt idx="0">
                  <c:v>8.6014916663493E7</c:v>
                </c:pt>
                <c:pt idx="1">
                  <c:v>1.13711504614688E8</c:v>
                </c:pt>
                <c:pt idx="2">
                  <c:v>1.33378544568625E8</c:v>
                </c:pt>
                <c:pt idx="3">
                  <c:v>1.24185751538626E8</c:v>
                </c:pt>
                <c:pt idx="4">
                  <c:v>1.3845410264604E8</c:v>
                </c:pt>
                <c:pt idx="5">
                  <c:v>1.17595857487423E8</c:v>
                </c:pt>
                <c:pt idx="6">
                  <c:v>1.11993464509995E8</c:v>
                </c:pt>
                <c:pt idx="7">
                  <c:v>1.35017485811392E8</c:v>
                </c:pt>
                <c:pt idx="8">
                  <c:v>1.39023472681406E8</c:v>
                </c:pt>
                <c:pt idx="9">
                  <c:v>1.45383963460192E8</c:v>
                </c:pt>
                <c:pt idx="10">
                  <c:v>1.29560503096202E8</c:v>
                </c:pt>
                <c:pt idx="11">
                  <c:v>1.06968865419143E8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'Energía Total'!$AZ$244:$AZ$245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'Energía Total'!$AW$246:$AW$258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'Energía Total'!$AZ$246:$AZ$258</c:f>
              <c:numCache>
                <c:formatCode>General</c:formatCode>
                <c:ptCount val="12"/>
                <c:pt idx="0">
                  <c:v>9.60227549703393E7</c:v>
                </c:pt>
                <c:pt idx="1">
                  <c:v>1.34490546438417E8</c:v>
                </c:pt>
                <c:pt idx="2">
                  <c:v>1.50198294141489E8</c:v>
                </c:pt>
                <c:pt idx="3">
                  <c:v>1.39230252369247E8</c:v>
                </c:pt>
                <c:pt idx="4">
                  <c:v>1.47597211028156E8</c:v>
                </c:pt>
                <c:pt idx="5">
                  <c:v>1.36967950114387E8</c:v>
                </c:pt>
                <c:pt idx="6">
                  <c:v>1.25395009136739E8</c:v>
                </c:pt>
                <c:pt idx="7">
                  <c:v>1.46757330615152E8</c:v>
                </c:pt>
                <c:pt idx="8">
                  <c:v>1.59338684309898E8</c:v>
                </c:pt>
                <c:pt idx="9">
                  <c:v>1.61792488124998E8</c:v>
                </c:pt>
                <c:pt idx="10">
                  <c:v>1.49497593337163E8</c:v>
                </c:pt>
                <c:pt idx="11">
                  <c:v>1.19298114926016E8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'Energía Total'!$BA$244:$BA$245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'Energía Total'!$AW$246:$AW$258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'Energía Total'!$BA$246:$BA$258</c:f>
              <c:numCache>
                <c:formatCode>General</c:formatCode>
                <c:ptCount val="12"/>
                <c:pt idx="0">
                  <c:v>1.12098149179927E8</c:v>
                </c:pt>
                <c:pt idx="1">
                  <c:v>1.57642334625154E8</c:v>
                </c:pt>
                <c:pt idx="2">
                  <c:v>1.59175864816724E8</c:v>
                </c:pt>
                <c:pt idx="3">
                  <c:v>1.51332358538456E8</c:v>
                </c:pt>
                <c:pt idx="4">
                  <c:v>1.55062610826885E8</c:v>
                </c:pt>
                <c:pt idx="5">
                  <c:v>1.325139096E8</c:v>
                </c:pt>
                <c:pt idx="6">
                  <c:v>1.2591734148E8</c:v>
                </c:pt>
                <c:pt idx="7">
                  <c:v>1.5859882248E8</c:v>
                </c:pt>
                <c:pt idx="8">
                  <c:v>1.5937164348E8</c:v>
                </c:pt>
                <c:pt idx="9">
                  <c:v>1.723187147E8</c:v>
                </c:pt>
                <c:pt idx="10">
                  <c:v>1.5709443879E8</c:v>
                </c:pt>
                <c:pt idx="11">
                  <c:v>1.2125270729E8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'Energía Total'!$BB$244:$BB$245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'Energía Total'!$AW$246:$AW$258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'Energía Total'!$BB$246:$BB$258</c:f>
              <c:numCache>
                <c:formatCode>General</c:formatCode>
                <c:ptCount val="12"/>
                <c:pt idx="0">
                  <c:v>1.1214587288E8</c:v>
                </c:pt>
                <c:pt idx="1">
                  <c:v>1.5140301638E8</c:v>
                </c:pt>
                <c:pt idx="2">
                  <c:v>1.6882531787E8</c:v>
                </c:pt>
                <c:pt idx="3">
                  <c:v>1.5943764077E8</c:v>
                </c:pt>
                <c:pt idx="4">
                  <c:v>1.6150470418E8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642392"/>
        <c:axId val="-2095924520"/>
      </c:lineChart>
      <c:catAx>
        <c:axId val="-214364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5924520"/>
        <c:crosses val="autoZero"/>
        <c:auto val="1"/>
        <c:lblAlgn val="ctr"/>
        <c:lblOffset val="100"/>
        <c:noMultiLvlLbl val="0"/>
      </c:catAx>
      <c:valAx>
        <c:axId val="-2095924520"/>
        <c:scaling>
          <c:orientation val="minMax"/>
          <c:min val="7.0E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Consumo ($)</a:t>
                </a:r>
              </a:p>
            </c:rich>
          </c:tx>
          <c:layout>
            <c:manualLayout>
              <c:xMode val="edge"/>
              <c:yMode val="edge"/>
              <c:x val="0.0592938034188034"/>
              <c:y val="0.4143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36423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1995811965812"/>
                <c:y val="0.23808209876543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[Indicadores - Propuesta Final 3.0.xlsm]Energía Total!Tabla dinámica1.11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CUNSUMO MENSUAL ENERGÍA ELÉCTRICA</a:t>
            </a:r>
            <a:endParaRPr lang="es-CO" sz="14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(kWh/mes)</a:t>
            </a:r>
            <a:endParaRPr lang="es-CO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7208547008547"/>
          <c:y val="0.310366049382716"/>
          <c:w val="0.650874358974359"/>
          <c:h val="0.415274691358025"/>
        </c:manualLayout>
      </c:layout>
      <c:lineChart>
        <c:grouping val="standard"/>
        <c:varyColors val="0"/>
        <c:ser>
          <c:idx val="0"/>
          <c:order val="0"/>
          <c:tx>
            <c:strRef>
              <c:f>'Energía Total'!$AX$265:$AX$266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'Energía Total'!$AW$267:$AW$279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'Energía Total'!$AX$267:$AX$279</c:f>
              <c:numCache>
                <c:formatCode>General</c:formatCode>
                <c:ptCount val="12"/>
                <c:pt idx="0">
                  <c:v>326412.8</c:v>
                </c:pt>
                <c:pt idx="1">
                  <c:v>415836.7066666667</c:v>
                </c:pt>
                <c:pt idx="2">
                  <c:v>386772.1533333333</c:v>
                </c:pt>
                <c:pt idx="3">
                  <c:v>468741.14</c:v>
                </c:pt>
                <c:pt idx="4">
                  <c:v>460745.7200000001</c:v>
                </c:pt>
                <c:pt idx="5">
                  <c:v>394518.94</c:v>
                </c:pt>
                <c:pt idx="6">
                  <c:v>384549.06</c:v>
                </c:pt>
                <c:pt idx="7">
                  <c:v>421944.7200000001</c:v>
                </c:pt>
                <c:pt idx="8">
                  <c:v>445589.54</c:v>
                </c:pt>
                <c:pt idx="9">
                  <c:v>474131.5</c:v>
                </c:pt>
                <c:pt idx="10">
                  <c:v>445554.3</c:v>
                </c:pt>
                <c:pt idx="11">
                  <c:v>363354.78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'Energía Total'!$AY$265:$AY$266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'Energía Total'!$AW$267:$AW$279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'Energía Total'!$AY$267:$AY$279</c:f>
              <c:numCache>
                <c:formatCode>General</c:formatCode>
                <c:ptCount val="12"/>
                <c:pt idx="0">
                  <c:v>305052.9200000001</c:v>
                </c:pt>
                <c:pt idx="1">
                  <c:v>396179.34</c:v>
                </c:pt>
                <c:pt idx="2">
                  <c:v>469667.1499999998</c:v>
                </c:pt>
                <c:pt idx="3">
                  <c:v>436061.85</c:v>
                </c:pt>
                <c:pt idx="4">
                  <c:v>476804.96</c:v>
                </c:pt>
                <c:pt idx="5">
                  <c:v>404936.08</c:v>
                </c:pt>
                <c:pt idx="6">
                  <c:v>385232.54</c:v>
                </c:pt>
                <c:pt idx="7">
                  <c:v>441156.34</c:v>
                </c:pt>
                <c:pt idx="8">
                  <c:v>472390.6</c:v>
                </c:pt>
                <c:pt idx="9">
                  <c:v>493098.28</c:v>
                </c:pt>
                <c:pt idx="10">
                  <c:v>451010.84</c:v>
                </c:pt>
                <c:pt idx="11">
                  <c:v>357485.12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'Energía Total'!$AZ$265:$AZ$266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'Energía Total'!$AW$267:$AW$279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'Energía Total'!$AZ$267:$AZ$279</c:f>
              <c:numCache>
                <c:formatCode>General</c:formatCode>
                <c:ptCount val="12"/>
                <c:pt idx="0">
                  <c:v>331799.32</c:v>
                </c:pt>
                <c:pt idx="1">
                  <c:v>446220.74</c:v>
                </c:pt>
                <c:pt idx="2">
                  <c:v>489966.6</c:v>
                </c:pt>
                <c:pt idx="3">
                  <c:v>456258.74</c:v>
                </c:pt>
                <c:pt idx="4">
                  <c:v>472061.37</c:v>
                </c:pt>
                <c:pt idx="5">
                  <c:v>440619.68</c:v>
                </c:pt>
                <c:pt idx="6">
                  <c:v>407323.4200000001</c:v>
                </c:pt>
                <c:pt idx="7">
                  <c:v>471181.44</c:v>
                </c:pt>
                <c:pt idx="8">
                  <c:v>509910.82</c:v>
                </c:pt>
                <c:pt idx="9">
                  <c:v>506473.66</c:v>
                </c:pt>
                <c:pt idx="10">
                  <c:v>460097.84</c:v>
                </c:pt>
                <c:pt idx="11">
                  <c:v>372006.7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'Energía Total'!$BA$265:$BA$266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'Energía Total'!$AW$267:$AW$279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'Energía Total'!$BA$267:$BA$279</c:f>
              <c:numCache>
                <c:formatCode>General</c:formatCode>
                <c:ptCount val="12"/>
                <c:pt idx="0">
                  <c:v>336102.32</c:v>
                </c:pt>
                <c:pt idx="1">
                  <c:v>463855.74</c:v>
                </c:pt>
                <c:pt idx="2">
                  <c:v>470761.34</c:v>
                </c:pt>
                <c:pt idx="3">
                  <c:v>482089.26</c:v>
                </c:pt>
                <c:pt idx="4">
                  <c:v>462632.12</c:v>
                </c:pt>
                <c:pt idx="5">
                  <c:v>379823.16</c:v>
                </c:pt>
                <c:pt idx="6">
                  <c:v>355267.4800000001</c:v>
                </c:pt>
                <c:pt idx="7">
                  <c:v>454466.04</c:v>
                </c:pt>
                <c:pt idx="8">
                  <c:v>454148.62</c:v>
                </c:pt>
                <c:pt idx="9">
                  <c:v>461464.7</c:v>
                </c:pt>
                <c:pt idx="10">
                  <c:v>442712.44</c:v>
                </c:pt>
                <c:pt idx="11">
                  <c:v>336204.2200000001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'Energía Total'!$BB$265:$BB$266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'Energía Total'!$AW$267:$AW$279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'Energía Total'!$BB$267:$BB$279</c:f>
              <c:numCache>
                <c:formatCode>General</c:formatCode>
                <c:ptCount val="12"/>
                <c:pt idx="0">
                  <c:v>317602.36</c:v>
                </c:pt>
                <c:pt idx="1">
                  <c:v>426487.02</c:v>
                </c:pt>
                <c:pt idx="2">
                  <c:v>478447.36</c:v>
                </c:pt>
                <c:pt idx="3">
                  <c:v>428141.0</c:v>
                </c:pt>
                <c:pt idx="4">
                  <c:v>436133.6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1033160"/>
        <c:axId val="2118540840"/>
      </c:lineChart>
      <c:catAx>
        <c:axId val="-209103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18540840"/>
        <c:crosses val="autoZero"/>
        <c:auto val="1"/>
        <c:lblAlgn val="ctr"/>
        <c:lblOffset val="100"/>
        <c:noMultiLvlLbl val="0"/>
      </c:catAx>
      <c:valAx>
        <c:axId val="2118540840"/>
        <c:scaling>
          <c:orientation val="minMax"/>
          <c:min val="25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Consumo (kWh)</a:t>
                </a:r>
              </a:p>
            </c:rich>
          </c:tx>
          <c:layout>
            <c:manualLayout>
              <c:xMode val="edge"/>
              <c:yMode val="edge"/>
              <c:x val="0.0162820512820513"/>
              <c:y val="0.3993808641975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103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baseline="0" dirty="0">
                <a:solidFill>
                  <a:schemeClr val="tx1"/>
                </a:solidFill>
                <a:effectLst/>
              </a:rPr>
              <a:t>RECICLAJE EN CAMPUS URBANOS </a:t>
            </a:r>
            <a:endParaRPr lang="es-CO" sz="1400" b="0" i="0" baseline="0" dirty="0" smtClean="0">
              <a:solidFill>
                <a:schemeClr val="tx1"/>
              </a:solidFill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baseline="0" dirty="0" smtClean="0">
                <a:solidFill>
                  <a:schemeClr val="tx1"/>
                </a:solidFill>
                <a:effectLst/>
              </a:rPr>
              <a:t>(</a:t>
            </a:r>
            <a:r>
              <a:rPr lang="es-CO" sz="1400" b="0" i="0" baseline="0" dirty="0">
                <a:solidFill>
                  <a:schemeClr val="tx1"/>
                </a:solidFill>
                <a:effectLst/>
              </a:rPr>
              <a:t>kg/mes)</a:t>
            </a:r>
            <a:endParaRPr lang="es-CO" sz="14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978937007874"/>
          <c:y val="0.221990740740741"/>
          <c:w val="0.799655074365704"/>
          <c:h val="0.440652158063575"/>
        </c:manualLayout>
      </c:layout>
      <c:lineChart>
        <c:grouping val="standard"/>
        <c:varyColors val="0"/>
        <c:ser>
          <c:idx val="0"/>
          <c:order val="0"/>
          <c:tx>
            <c:v>2015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Hoja1!$C$67:$N$67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Hoja1!$C$68:$N$68</c:f>
              <c:numCache>
                <c:formatCode>General</c:formatCode>
                <c:ptCount val="12"/>
                <c:pt idx="0">
                  <c:v>2632.0</c:v>
                </c:pt>
                <c:pt idx="1">
                  <c:v>8036.0</c:v>
                </c:pt>
                <c:pt idx="2">
                  <c:v>5303.0</c:v>
                </c:pt>
                <c:pt idx="3">
                  <c:v>1692.0</c:v>
                </c:pt>
                <c:pt idx="4">
                  <c:v>4637.0</c:v>
                </c:pt>
                <c:pt idx="5">
                  <c:v>6209.0</c:v>
                </c:pt>
                <c:pt idx="6">
                  <c:v>6495.0</c:v>
                </c:pt>
                <c:pt idx="7">
                  <c:v>8232.0</c:v>
                </c:pt>
                <c:pt idx="8">
                  <c:v>14409.0</c:v>
                </c:pt>
                <c:pt idx="9">
                  <c:v>7174.0</c:v>
                </c:pt>
                <c:pt idx="10">
                  <c:v>5891.0</c:v>
                </c:pt>
                <c:pt idx="11">
                  <c:v>1337.0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8FB-42FF-BF04-30EDE99A654C}"/>
            </c:ext>
          </c:extLst>
        </c:ser>
        <c:ser>
          <c:idx val="1"/>
          <c:order val="1"/>
          <c:tx>
            <c:v>2016</c:v>
          </c:tx>
          <c:spPr>
            <a:ln w="28575" cap="rnd">
              <a:solidFill>
                <a:srgbClr val="3333CC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3333CC"/>
              </a:solidFill>
              <a:ln w="9525">
                <a:solidFill>
                  <a:srgbClr val="3333CC"/>
                </a:solidFill>
              </a:ln>
              <a:effectLst/>
            </c:spPr>
          </c:marker>
          <c:cat>
            <c:strRef>
              <c:f>Hoja1!$C$67:$N$67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Hoja1!$C$69:$N$69</c:f>
              <c:numCache>
                <c:formatCode>General</c:formatCode>
                <c:ptCount val="12"/>
                <c:pt idx="0">
                  <c:v>9009.0</c:v>
                </c:pt>
                <c:pt idx="1">
                  <c:v>11383.0</c:v>
                </c:pt>
                <c:pt idx="2">
                  <c:v>3889.0</c:v>
                </c:pt>
                <c:pt idx="3">
                  <c:v>9292.0</c:v>
                </c:pt>
                <c:pt idx="4">
                  <c:v>9639.0</c:v>
                </c:pt>
                <c:pt idx="5">
                  <c:v>6191.0</c:v>
                </c:pt>
                <c:pt idx="6">
                  <c:v>2748.0</c:v>
                </c:pt>
                <c:pt idx="7">
                  <c:v>5974.0</c:v>
                </c:pt>
                <c:pt idx="8">
                  <c:v>8592.0</c:v>
                </c:pt>
                <c:pt idx="9">
                  <c:v>9462.0</c:v>
                </c:pt>
                <c:pt idx="10">
                  <c:v>4595.0</c:v>
                </c:pt>
                <c:pt idx="11">
                  <c:v>3584.0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8FB-42FF-BF04-30EDE99A654C}"/>
            </c:ext>
          </c:extLst>
        </c:ser>
        <c:ser>
          <c:idx val="2"/>
          <c:order val="2"/>
          <c:tx>
            <c:v>2017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Hoja1!$C$67:$N$67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Hoja1!$C$70:$N$70</c:f>
              <c:numCache>
                <c:formatCode>General</c:formatCode>
                <c:ptCount val="12"/>
                <c:pt idx="0">
                  <c:v>8946.0</c:v>
                </c:pt>
                <c:pt idx="1">
                  <c:v>5902.0</c:v>
                </c:pt>
                <c:pt idx="2">
                  <c:v>4176.0</c:v>
                </c:pt>
                <c:pt idx="3">
                  <c:v>6117.0</c:v>
                </c:pt>
                <c:pt idx="4">
                  <c:v>6377.0</c:v>
                </c:pt>
                <c:pt idx="5">
                  <c:v>8892.0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8FB-42FF-BF04-30EDE99A6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5568248"/>
        <c:axId val="-2088861944"/>
      </c:lineChart>
      <c:catAx>
        <c:axId val="-209556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88861944"/>
        <c:crosses val="autoZero"/>
        <c:auto val="1"/>
        <c:lblAlgn val="ctr"/>
        <c:lblOffset val="100"/>
        <c:noMultiLvlLbl val="0"/>
      </c:catAx>
      <c:valAx>
        <c:axId val="-2088861944"/>
        <c:scaling>
          <c:orientation val="minMax"/>
          <c:max val="15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Residuos recuperados (kg)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5568248"/>
        <c:crosses val="autoZero"/>
        <c:crossBetween val="between"/>
        <c:majorUnit val="3000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0" dirty="0">
                <a:solidFill>
                  <a:schemeClr val="tx1"/>
                </a:solidFill>
              </a:rPr>
              <a:t>RECICLAJE</a:t>
            </a:r>
            <a:r>
              <a:rPr lang="es-CO" b="0" baseline="0" dirty="0">
                <a:solidFill>
                  <a:schemeClr val="tx1"/>
                </a:solidFill>
              </a:rPr>
              <a:t> EN CAMPUS </a:t>
            </a:r>
            <a:r>
              <a:rPr lang="es-CO" b="0" baseline="0" dirty="0" smtClean="0">
                <a:solidFill>
                  <a:schemeClr val="tx1"/>
                </a:solidFill>
              </a:rPr>
              <a:t>URBANOS</a:t>
            </a: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0" baseline="0" dirty="0" smtClean="0">
                <a:solidFill>
                  <a:schemeClr val="tx1"/>
                </a:solidFill>
              </a:rPr>
              <a:t>(</a:t>
            </a:r>
            <a:r>
              <a:rPr lang="es-CO" b="0" baseline="0" dirty="0">
                <a:solidFill>
                  <a:schemeClr val="tx1"/>
                </a:solidFill>
              </a:rPr>
              <a:t>kg/año)</a:t>
            </a:r>
            <a:endParaRPr lang="es-CO" b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B6-4BA3-9B36-A86CD9040EBA}"/>
              </c:ext>
            </c:extLst>
          </c:dPt>
          <c:cat>
            <c:strRef>
              <c:f>Hoja1!$H$34:$L$34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2017-I</c:v>
                </c:pt>
                <c:pt idx="4">
                  <c:v>2017 (Proyección)</c:v>
                </c:pt>
              </c:strCache>
            </c:strRef>
          </c:cat>
          <c:val>
            <c:numRef>
              <c:f>Hoja1!$H$35:$L$35</c:f>
              <c:numCache>
                <c:formatCode>#,##0</c:formatCode>
                <c:ptCount val="5"/>
                <c:pt idx="0">
                  <c:v>42770.0</c:v>
                </c:pt>
                <c:pt idx="1">
                  <c:v>72047.0</c:v>
                </c:pt>
                <c:pt idx="2">
                  <c:v>84358.0</c:v>
                </c:pt>
                <c:pt idx="3">
                  <c:v>40410.0</c:v>
                </c:pt>
                <c:pt idx="4">
                  <c:v>80820.0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B6-4BA3-9B36-A86CD9040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1565528"/>
        <c:axId val="-2070803880"/>
      </c:barChart>
      <c:catAx>
        <c:axId val="-209156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0803880"/>
        <c:crosses val="autoZero"/>
        <c:auto val="1"/>
        <c:lblAlgn val="ctr"/>
        <c:lblOffset val="100"/>
        <c:noMultiLvlLbl val="0"/>
      </c:catAx>
      <c:valAx>
        <c:axId val="-207080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Material</a:t>
                </a:r>
                <a:r>
                  <a:rPr lang="es-CO" baseline="0"/>
                  <a:t> recuperado (kg)</a:t>
                </a: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1565528"/>
        <c:crosses val="autoZero"/>
        <c:crossBetween val="between"/>
        <c:majorUnit val="15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RESIDUOS </a:t>
            </a:r>
            <a:r>
              <a:rPr lang="es-CO" dirty="0" smtClean="0"/>
              <a:t>PELIGROSOS</a:t>
            </a:r>
            <a:endParaRPr lang="es-CO" baseline="0" dirty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aseline="0" dirty="0" smtClean="0"/>
              <a:t>(kg/mes</a:t>
            </a:r>
            <a:r>
              <a:rPr lang="es-CO" baseline="0" dirty="0"/>
              <a:t>)</a:t>
            </a:r>
            <a:endParaRPr lang="es-CO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560890176564"/>
          <c:y val="0.171712962962963"/>
          <c:w val="0.770403969589009"/>
          <c:h val="0.629300727027664"/>
        </c:manualLayout>
      </c:layout>
      <c:lineChart>
        <c:grouping val="standard"/>
        <c:varyColors val="0"/>
        <c:ser>
          <c:idx val="0"/>
          <c:order val="0"/>
          <c:tx>
            <c:v>2015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Hoja1!$C$2:$C$31</c:f>
              <c:strCache>
                <c:ptCount val="3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  <c:pt idx="12">
                  <c:v>ENERO</c:v>
                </c:pt>
                <c:pt idx="13">
                  <c:v>FEBRERO</c:v>
                </c:pt>
                <c:pt idx="14">
                  <c:v>MARZO</c:v>
                </c:pt>
                <c:pt idx="15">
                  <c:v>ABRIL</c:v>
                </c:pt>
                <c:pt idx="16">
                  <c:v>MAYO</c:v>
                </c:pt>
                <c:pt idx="17">
                  <c:v>JUNIO</c:v>
                </c:pt>
                <c:pt idx="18">
                  <c:v>JULIO</c:v>
                </c:pt>
                <c:pt idx="19">
                  <c:v>AGOSTO</c:v>
                </c:pt>
                <c:pt idx="20">
                  <c:v>SEPTIEMBRE</c:v>
                </c:pt>
                <c:pt idx="21">
                  <c:v>OCTUBRE</c:v>
                </c:pt>
                <c:pt idx="22">
                  <c:v>NOVIEMBRE</c:v>
                </c:pt>
                <c:pt idx="23">
                  <c:v>DICIEMBRE</c:v>
                </c:pt>
                <c:pt idx="24">
                  <c:v>ENERO</c:v>
                </c:pt>
                <c:pt idx="25">
                  <c:v>FEBRERO</c:v>
                </c:pt>
                <c:pt idx="26">
                  <c:v>MARZO</c:v>
                </c:pt>
                <c:pt idx="27">
                  <c:v>ABRIL</c:v>
                </c:pt>
                <c:pt idx="28">
                  <c:v>MAYO</c:v>
                </c:pt>
                <c:pt idx="29">
                  <c:v>JUNIO</c:v>
                </c:pt>
              </c:strCache>
            </c:strRef>
          </c:cat>
          <c:val>
            <c:numRef>
              <c:f>Hoja1!$F$2:$F$13</c:f>
              <c:numCache>
                <c:formatCode>0.00</c:formatCode>
                <c:ptCount val="12"/>
                <c:pt idx="0">
                  <c:v>1182.5</c:v>
                </c:pt>
                <c:pt idx="1">
                  <c:v>1159.1</c:v>
                </c:pt>
                <c:pt idx="2">
                  <c:v>1460.9</c:v>
                </c:pt>
                <c:pt idx="3">
                  <c:v>611.7</c:v>
                </c:pt>
                <c:pt idx="4">
                  <c:v>383.6</c:v>
                </c:pt>
                <c:pt idx="5">
                  <c:v>453.8</c:v>
                </c:pt>
                <c:pt idx="6">
                  <c:v>904.6</c:v>
                </c:pt>
                <c:pt idx="7">
                  <c:v>2138.7</c:v>
                </c:pt>
                <c:pt idx="8">
                  <c:v>121.4</c:v>
                </c:pt>
                <c:pt idx="9">
                  <c:v>1368.9</c:v>
                </c:pt>
                <c:pt idx="10">
                  <c:v>891.9</c:v>
                </c:pt>
                <c:pt idx="11">
                  <c:v>144.5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68-4B08-86BA-B0826618DA08}"/>
            </c:ext>
          </c:extLst>
        </c:ser>
        <c:ser>
          <c:idx val="1"/>
          <c:order val="1"/>
          <c:tx>
            <c:v>2016</c:v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cat>
            <c:strRef>
              <c:f>Hoja1!$C$2:$C$31</c:f>
              <c:strCache>
                <c:ptCount val="3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  <c:pt idx="12">
                  <c:v>ENERO</c:v>
                </c:pt>
                <c:pt idx="13">
                  <c:v>FEBRERO</c:v>
                </c:pt>
                <c:pt idx="14">
                  <c:v>MARZO</c:v>
                </c:pt>
                <c:pt idx="15">
                  <c:v>ABRIL</c:v>
                </c:pt>
                <c:pt idx="16">
                  <c:v>MAYO</c:v>
                </c:pt>
                <c:pt idx="17">
                  <c:v>JUNIO</c:v>
                </c:pt>
                <c:pt idx="18">
                  <c:v>JULIO</c:v>
                </c:pt>
                <c:pt idx="19">
                  <c:v>AGOSTO</c:v>
                </c:pt>
                <c:pt idx="20">
                  <c:v>SEPTIEMBRE</c:v>
                </c:pt>
                <c:pt idx="21">
                  <c:v>OCTUBRE</c:v>
                </c:pt>
                <c:pt idx="22">
                  <c:v>NOVIEMBRE</c:v>
                </c:pt>
                <c:pt idx="23">
                  <c:v>DICIEMBRE</c:v>
                </c:pt>
                <c:pt idx="24">
                  <c:v>ENERO</c:v>
                </c:pt>
                <c:pt idx="25">
                  <c:v>FEBRERO</c:v>
                </c:pt>
                <c:pt idx="26">
                  <c:v>MARZO</c:v>
                </c:pt>
                <c:pt idx="27">
                  <c:v>ABRIL</c:v>
                </c:pt>
                <c:pt idx="28">
                  <c:v>MAYO</c:v>
                </c:pt>
                <c:pt idx="29">
                  <c:v>JUNIO</c:v>
                </c:pt>
              </c:strCache>
            </c:strRef>
          </c:cat>
          <c:val>
            <c:numRef>
              <c:f>Hoja1!$F$14:$F$25</c:f>
              <c:numCache>
                <c:formatCode>0.00</c:formatCode>
                <c:ptCount val="12"/>
                <c:pt idx="0">
                  <c:v>1701.8</c:v>
                </c:pt>
                <c:pt idx="1">
                  <c:v>467.7999999999997</c:v>
                </c:pt>
                <c:pt idx="2">
                  <c:v>834.7</c:v>
                </c:pt>
                <c:pt idx="3">
                  <c:v>1823.5</c:v>
                </c:pt>
                <c:pt idx="4">
                  <c:v>1346.4</c:v>
                </c:pt>
                <c:pt idx="5">
                  <c:v>239.1</c:v>
                </c:pt>
                <c:pt idx="6">
                  <c:v>636.8</c:v>
                </c:pt>
                <c:pt idx="7">
                  <c:v>4173.1</c:v>
                </c:pt>
                <c:pt idx="8">
                  <c:v>295.3999999999999</c:v>
                </c:pt>
                <c:pt idx="9">
                  <c:v>820.2</c:v>
                </c:pt>
                <c:pt idx="10">
                  <c:v>1363.3</c:v>
                </c:pt>
                <c:pt idx="11">
                  <c:v>1704.6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B68-4B08-86BA-B0826618DA08}"/>
            </c:ext>
          </c:extLst>
        </c:ser>
        <c:ser>
          <c:idx val="2"/>
          <c:order val="2"/>
          <c:tx>
            <c:v>2017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Hoja1!$C$2:$C$31</c:f>
              <c:strCache>
                <c:ptCount val="3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  <c:pt idx="12">
                  <c:v>ENERO</c:v>
                </c:pt>
                <c:pt idx="13">
                  <c:v>FEBRERO</c:v>
                </c:pt>
                <c:pt idx="14">
                  <c:v>MARZO</c:v>
                </c:pt>
                <c:pt idx="15">
                  <c:v>ABRIL</c:v>
                </c:pt>
                <c:pt idx="16">
                  <c:v>MAYO</c:v>
                </c:pt>
                <c:pt idx="17">
                  <c:v>JUNIO</c:v>
                </c:pt>
                <c:pt idx="18">
                  <c:v>JULIO</c:v>
                </c:pt>
                <c:pt idx="19">
                  <c:v>AGOSTO</c:v>
                </c:pt>
                <c:pt idx="20">
                  <c:v>SEPTIEMBRE</c:v>
                </c:pt>
                <c:pt idx="21">
                  <c:v>OCTUBRE</c:v>
                </c:pt>
                <c:pt idx="22">
                  <c:v>NOVIEMBRE</c:v>
                </c:pt>
                <c:pt idx="23">
                  <c:v>DICIEMBRE</c:v>
                </c:pt>
                <c:pt idx="24">
                  <c:v>ENERO</c:v>
                </c:pt>
                <c:pt idx="25">
                  <c:v>FEBRERO</c:v>
                </c:pt>
                <c:pt idx="26">
                  <c:v>MARZO</c:v>
                </c:pt>
                <c:pt idx="27">
                  <c:v>ABRIL</c:v>
                </c:pt>
                <c:pt idx="28">
                  <c:v>MAYO</c:v>
                </c:pt>
                <c:pt idx="29">
                  <c:v>JUNIO</c:v>
                </c:pt>
              </c:strCache>
            </c:strRef>
          </c:cat>
          <c:val>
            <c:numRef>
              <c:f>Hoja1!$F$26:$F$31</c:f>
              <c:numCache>
                <c:formatCode>0.00</c:formatCode>
                <c:ptCount val="6"/>
                <c:pt idx="0">
                  <c:v>1579.7</c:v>
                </c:pt>
                <c:pt idx="1">
                  <c:v>660.9</c:v>
                </c:pt>
                <c:pt idx="2">
                  <c:v>687.9</c:v>
                </c:pt>
                <c:pt idx="3">
                  <c:v>312.0</c:v>
                </c:pt>
                <c:pt idx="4">
                  <c:v>377.1</c:v>
                </c:pt>
                <c:pt idx="5">
                  <c:v>3809.3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B68-4B08-86BA-B0826618D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1073480"/>
        <c:axId val="-2096380808"/>
      </c:lineChart>
      <c:catAx>
        <c:axId val="-209107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6380808"/>
        <c:crosses val="autoZero"/>
        <c:auto val="1"/>
        <c:lblAlgn val="ctr"/>
        <c:lblOffset val="100"/>
        <c:noMultiLvlLbl val="0"/>
      </c:catAx>
      <c:valAx>
        <c:axId val="-2096380808"/>
        <c:scaling>
          <c:orientation val="minMax"/>
          <c:max val="5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Cantidad</a:t>
                </a:r>
                <a:r>
                  <a:rPr lang="es-CO" baseline="0" dirty="0"/>
                  <a:t> (kg)</a:t>
                </a:r>
                <a:endParaRPr lang="es-CO" dirty="0"/>
              </a:p>
            </c:rich>
          </c:tx>
          <c:layout>
            <c:manualLayout>
              <c:xMode val="edge"/>
              <c:yMode val="edge"/>
              <c:x val="0.0179799350697659"/>
              <c:y val="0.3542572077660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alpha val="88000"/>
              </a:schemeClr>
            </a:solidFill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1073480"/>
        <c:crosses val="autoZero"/>
        <c:crossBetween val="between"/>
        <c:majorUnit val="100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613683705859"/>
          <c:y val="0.342668046264964"/>
          <c:w val="0.12637992246396"/>
          <c:h val="0.303738846328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CANTIDADES ENTREGADAS POR TIPO DE RESIDUO (2017)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43450080856097"/>
          <c:y val="0.121823376884017"/>
          <c:w val="0.899252470035457"/>
          <c:h val="0.509656013568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Hoja1!$G$93</c:f>
              <c:strCache>
                <c:ptCount val="1"/>
                <c:pt idx="0">
                  <c:v>Biosanitarios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Hoja1!$H$92:$J$92</c:f>
              <c:strCache>
                <c:ptCount val="3"/>
                <c:pt idx="0">
                  <c:v>Primer Trimestre</c:v>
                </c:pt>
                <c:pt idx="1">
                  <c:v>Segundo Trimestre</c:v>
                </c:pt>
                <c:pt idx="2">
                  <c:v>Total</c:v>
                </c:pt>
              </c:strCache>
            </c:strRef>
          </c:cat>
          <c:val>
            <c:numRef>
              <c:f>Hoja1!$H$93:$J$93</c:f>
              <c:numCache>
                <c:formatCode>General</c:formatCode>
                <c:ptCount val="3"/>
                <c:pt idx="0">
                  <c:v>780.0</c:v>
                </c:pt>
                <c:pt idx="1">
                  <c:v>835.9</c:v>
                </c:pt>
                <c:pt idx="2" formatCode="#,##0.00">
                  <c:v>1615.9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93-46AE-B89B-DEAE9AF03E27}"/>
            </c:ext>
          </c:extLst>
        </c:ser>
        <c:ser>
          <c:idx val="1"/>
          <c:order val="1"/>
          <c:tx>
            <c:strRef>
              <c:f>Hoja1!$G$94</c:f>
              <c:strCache>
                <c:ptCount val="1"/>
                <c:pt idx="0">
                  <c:v>Anatomopatológicos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Hoja1!$H$92:$J$92</c:f>
              <c:strCache>
                <c:ptCount val="3"/>
                <c:pt idx="0">
                  <c:v>Primer Trimestre</c:v>
                </c:pt>
                <c:pt idx="1">
                  <c:v>Segundo Trimestre</c:v>
                </c:pt>
                <c:pt idx="2">
                  <c:v>Total</c:v>
                </c:pt>
              </c:strCache>
            </c:strRef>
          </c:cat>
          <c:val>
            <c:numRef>
              <c:f>Hoja1!$H$94:$J$94</c:f>
              <c:numCache>
                <c:formatCode>General</c:formatCode>
                <c:ptCount val="3"/>
                <c:pt idx="0">
                  <c:v>1.9</c:v>
                </c:pt>
                <c:pt idx="1">
                  <c:v>1.6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93-46AE-B89B-DEAE9AF03E27}"/>
            </c:ext>
          </c:extLst>
        </c:ser>
        <c:ser>
          <c:idx val="2"/>
          <c:order val="2"/>
          <c:tx>
            <c:strRef>
              <c:f>Hoja1!$G$95</c:f>
              <c:strCache>
                <c:ptCount val="1"/>
                <c:pt idx="0">
                  <c:v>Cortopunzantes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Hoja1!$H$92:$J$92</c:f>
              <c:strCache>
                <c:ptCount val="3"/>
                <c:pt idx="0">
                  <c:v>Primer Trimestre</c:v>
                </c:pt>
                <c:pt idx="1">
                  <c:v>Segundo Trimestre</c:v>
                </c:pt>
                <c:pt idx="2">
                  <c:v>Total</c:v>
                </c:pt>
              </c:strCache>
            </c:strRef>
          </c:cat>
          <c:val>
            <c:numRef>
              <c:f>Hoja1!$H$95:$J$95</c:f>
              <c:numCache>
                <c:formatCode>General</c:formatCode>
                <c:ptCount val="3"/>
                <c:pt idx="0">
                  <c:v>69.5</c:v>
                </c:pt>
                <c:pt idx="1">
                  <c:v>81.6</c:v>
                </c:pt>
                <c:pt idx="2">
                  <c:v>151.1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93-46AE-B89B-DEAE9AF03E27}"/>
            </c:ext>
          </c:extLst>
        </c:ser>
        <c:ser>
          <c:idx val="3"/>
          <c:order val="3"/>
          <c:tx>
            <c:strRef>
              <c:f>Hoja1!$G$96</c:f>
              <c:strCache>
                <c:ptCount val="1"/>
                <c:pt idx="0">
                  <c:v>Restos de animales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Hoja1!$H$92:$J$92</c:f>
              <c:strCache>
                <c:ptCount val="3"/>
                <c:pt idx="0">
                  <c:v>Primer Trimestre</c:v>
                </c:pt>
                <c:pt idx="1">
                  <c:v>Segundo Trimestre</c:v>
                </c:pt>
                <c:pt idx="2">
                  <c:v>Total</c:v>
                </c:pt>
              </c:strCache>
            </c:strRef>
          </c:cat>
          <c:val>
            <c:numRef>
              <c:f>Hoja1!$H$96:$J$96</c:f>
              <c:numCache>
                <c:formatCode>General</c:formatCode>
                <c:ptCount val="3"/>
                <c:pt idx="0">
                  <c:v>146.9</c:v>
                </c:pt>
                <c:pt idx="1">
                  <c:v>153.1</c:v>
                </c:pt>
                <c:pt idx="2">
                  <c:v>300.0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93-46AE-B89B-DEAE9AF03E27}"/>
            </c:ext>
          </c:extLst>
        </c:ser>
        <c:ser>
          <c:idx val="4"/>
          <c:order val="4"/>
          <c:tx>
            <c:strRef>
              <c:f>Hoja1!$G$97</c:f>
              <c:strCache>
                <c:ptCount val="1"/>
                <c:pt idx="0">
                  <c:v>Descartables contaminados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Hoja1!$H$92:$J$92</c:f>
              <c:strCache>
                <c:ptCount val="3"/>
                <c:pt idx="0">
                  <c:v>Primer Trimestre</c:v>
                </c:pt>
                <c:pt idx="1">
                  <c:v>Segundo Trimestre</c:v>
                </c:pt>
                <c:pt idx="2">
                  <c:v>Total</c:v>
                </c:pt>
              </c:strCache>
            </c:strRef>
          </c:cat>
          <c:val>
            <c:numRef>
              <c:f>Hoja1!$H$97:$J$97</c:f>
              <c:numCache>
                <c:formatCode>General</c:formatCode>
                <c:ptCount val="3"/>
                <c:pt idx="0">
                  <c:v>181.2</c:v>
                </c:pt>
                <c:pt idx="1">
                  <c:v>688.7</c:v>
                </c:pt>
                <c:pt idx="2">
                  <c:v>869.9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93-46AE-B89B-DEAE9AF03E27}"/>
            </c:ext>
          </c:extLst>
        </c:ser>
        <c:ser>
          <c:idx val="5"/>
          <c:order val="5"/>
          <c:tx>
            <c:strRef>
              <c:f>Hoja1!$G$98</c:f>
              <c:strCache>
                <c:ptCount val="1"/>
                <c:pt idx="0">
                  <c:v>Reactivos sin presencia de metales pesados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Hoja1!$H$92:$J$92</c:f>
              <c:strCache>
                <c:ptCount val="3"/>
                <c:pt idx="0">
                  <c:v>Primer Trimestre</c:v>
                </c:pt>
                <c:pt idx="1">
                  <c:v>Segundo Trimestre</c:v>
                </c:pt>
                <c:pt idx="2">
                  <c:v>Total</c:v>
                </c:pt>
              </c:strCache>
            </c:strRef>
          </c:cat>
          <c:val>
            <c:numRef>
              <c:f>Hoja1!$H$98:$J$98</c:f>
              <c:numCache>
                <c:formatCode>#,##0.00</c:formatCode>
                <c:ptCount val="3"/>
                <c:pt idx="0" formatCode="General">
                  <c:v>179.6</c:v>
                </c:pt>
                <c:pt idx="1">
                  <c:v>1426.9</c:v>
                </c:pt>
                <c:pt idx="2">
                  <c:v>1606.5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F93-46AE-B89B-DEAE9AF03E27}"/>
            </c:ext>
          </c:extLst>
        </c:ser>
        <c:ser>
          <c:idx val="6"/>
          <c:order val="6"/>
          <c:tx>
            <c:strRef>
              <c:f>Hoja1!$G$99</c:f>
              <c:strCache>
                <c:ptCount val="1"/>
                <c:pt idx="0">
                  <c:v>Metales pesados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Hoja1!$H$92:$J$92</c:f>
              <c:strCache>
                <c:ptCount val="3"/>
                <c:pt idx="0">
                  <c:v>Primer Trimestre</c:v>
                </c:pt>
                <c:pt idx="1">
                  <c:v>Segundo Trimestre</c:v>
                </c:pt>
                <c:pt idx="2">
                  <c:v>Total</c:v>
                </c:pt>
              </c:strCache>
            </c:strRef>
          </c:cat>
          <c:val>
            <c:numRef>
              <c:f>Hoja1!$H$99:$J$99</c:f>
              <c:numCache>
                <c:formatCode>#,##0.00</c:formatCode>
                <c:ptCount val="3"/>
                <c:pt idx="0">
                  <c:v>1274.4</c:v>
                </c:pt>
                <c:pt idx="1">
                  <c:v>1034.3</c:v>
                </c:pt>
                <c:pt idx="2">
                  <c:v>2308.7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93-46AE-B89B-DEAE9AF03E27}"/>
            </c:ext>
          </c:extLst>
        </c:ser>
        <c:ser>
          <c:idx val="7"/>
          <c:order val="7"/>
          <c:tx>
            <c:strRef>
              <c:f>Hoja1!$G$100</c:f>
              <c:strCache>
                <c:ptCount val="1"/>
                <c:pt idx="0">
                  <c:v>Pilas y baterías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Hoja1!$H$92:$J$92</c:f>
              <c:strCache>
                <c:ptCount val="3"/>
                <c:pt idx="0">
                  <c:v>Primer Trimestre</c:v>
                </c:pt>
                <c:pt idx="1">
                  <c:v>Segundo Trimestre</c:v>
                </c:pt>
                <c:pt idx="2">
                  <c:v>Total</c:v>
                </c:pt>
              </c:strCache>
            </c:strRef>
          </c:cat>
          <c:val>
            <c:numRef>
              <c:f>Hoja1!$H$100:$J$100</c:f>
              <c:numCache>
                <c:formatCode>General</c:formatCode>
                <c:ptCount val="3"/>
                <c:pt idx="0">
                  <c:v>105.2</c:v>
                </c:pt>
                <c:pt idx="1">
                  <c:v>0.0</c:v>
                </c:pt>
                <c:pt idx="2">
                  <c:v>105.2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F93-46AE-B89B-DEAE9AF03E27}"/>
            </c:ext>
          </c:extLst>
        </c:ser>
        <c:ser>
          <c:idx val="8"/>
          <c:order val="8"/>
          <c:tx>
            <c:strRef>
              <c:f>Hoja1!$G$101</c:f>
              <c:strCache>
                <c:ptCount val="1"/>
                <c:pt idx="0">
                  <c:v>Luminarias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Hoja1!$H$92:$J$92</c:f>
              <c:strCache>
                <c:ptCount val="3"/>
                <c:pt idx="0">
                  <c:v>Primer Trimestre</c:v>
                </c:pt>
                <c:pt idx="1">
                  <c:v>Segundo Trimestre</c:v>
                </c:pt>
                <c:pt idx="2">
                  <c:v>Total</c:v>
                </c:pt>
              </c:strCache>
            </c:strRef>
          </c:cat>
          <c:val>
            <c:numRef>
              <c:f>Hoja1!$H$101:$J$101</c:f>
              <c:numCache>
                <c:formatCode>General</c:formatCode>
                <c:ptCount val="3"/>
                <c:pt idx="0">
                  <c:v>0.0</c:v>
                </c:pt>
                <c:pt idx="1">
                  <c:v>128.2</c:v>
                </c:pt>
                <c:pt idx="2">
                  <c:v>128.2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F93-46AE-B89B-DEAE9AF03E27}"/>
            </c:ext>
          </c:extLst>
        </c:ser>
        <c:ser>
          <c:idx val="9"/>
          <c:order val="9"/>
          <c:tx>
            <c:strRef>
              <c:f>Hoja1!$G$102</c:f>
              <c:strCache>
                <c:ptCount val="1"/>
                <c:pt idx="0">
                  <c:v>Otros residuos peligrosos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Hoja1!$H$92:$J$92</c:f>
              <c:strCache>
                <c:ptCount val="3"/>
                <c:pt idx="0">
                  <c:v>Primer Trimestre</c:v>
                </c:pt>
                <c:pt idx="1">
                  <c:v>Segundo Trimestre</c:v>
                </c:pt>
                <c:pt idx="2">
                  <c:v>Total</c:v>
                </c:pt>
              </c:strCache>
            </c:strRef>
          </c:cat>
          <c:val>
            <c:numRef>
              <c:f>Hoja1!$H$102:$J$102</c:f>
              <c:numCache>
                <c:formatCode>General</c:formatCode>
                <c:ptCount val="3"/>
                <c:pt idx="0">
                  <c:v>189.8</c:v>
                </c:pt>
                <c:pt idx="1">
                  <c:v>148.1</c:v>
                </c:pt>
                <c:pt idx="2">
                  <c:v>337.9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F93-46AE-B89B-DEAE9AF03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53078440"/>
        <c:axId val="-2071577336"/>
      </c:barChart>
      <c:catAx>
        <c:axId val="-205307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1577336"/>
        <c:crosses val="autoZero"/>
        <c:auto val="1"/>
        <c:lblAlgn val="ctr"/>
        <c:lblOffset val="100"/>
        <c:noMultiLvlLbl val="0"/>
      </c:catAx>
      <c:valAx>
        <c:axId val="-2071577336"/>
        <c:scaling>
          <c:orientation val="minMax"/>
          <c:max val="24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Cantidad</a:t>
                </a:r>
                <a:r>
                  <a:rPr lang="es-CO" baseline="0"/>
                  <a:t> (kg)</a:t>
                </a: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53078440"/>
        <c:crosses val="autoZero"/>
        <c:crossBetween val="between"/>
        <c:majorUnit val="80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92079952906393"/>
          <c:y val="0.710395111371575"/>
          <c:w val="0.963832286562831"/>
          <c:h val="0.261435739767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Hoja1!$F$44:$F$49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Hoja1!$G$44:$G$49</c:f>
              <c:numCache>
                <c:formatCode>General</c:formatCode>
                <c:ptCount val="6"/>
                <c:pt idx="0">
                  <c:v>72.0</c:v>
                </c:pt>
                <c:pt idx="1">
                  <c:v>65.0</c:v>
                </c:pt>
                <c:pt idx="2">
                  <c:v>84.0</c:v>
                </c:pt>
                <c:pt idx="3">
                  <c:v>108.0</c:v>
                </c:pt>
                <c:pt idx="4">
                  <c:v>67.0</c:v>
                </c:pt>
                <c:pt idx="5">
                  <c:v>45.0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90"/>
        <c:axId val="-2147394216"/>
        <c:axId val="-2147397992"/>
      </c:barChart>
      <c:catAx>
        <c:axId val="-2147394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-2147397992"/>
        <c:crosses val="autoZero"/>
        <c:auto val="1"/>
        <c:lblAlgn val="ctr"/>
        <c:lblOffset val="100"/>
        <c:noMultiLvlLbl val="0"/>
      </c:catAx>
      <c:valAx>
        <c:axId val="-2147397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4739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8E32D-3E90-43EC-B936-F23C61B40A7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BBDD7DCF-2AF3-4941-BC2D-D77322422558}">
      <dgm:prSet phldrT="[Texto]" custT="1"/>
      <dgm:spPr/>
      <dgm:t>
        <a:bodyPr/>
        <a:lstStyle/>
        <a:p>
          <a:pPr algn="ctr"/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Vice </a:t>
          </a:r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Rector </a:t>
          </a:r>
          <a:endParaRPr lang="es-CO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56C01-3C22-4A69-9178-D20CB407D3B5}" type="parTrans" cxnId="{AFC4F594-FBD1-4CEF-A760-599B0C214FA3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B779C-1D47-4C2B-AAB3-364B29149714}" type="sibTrans" cxnId="{AFC4F594-FBD1-4CEF-A760-599B0C214FA3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322E4-61DD-4C87-A47C-D1389090D9C9}">
      <dgm:prSet phldrT="[Texto]" custT="1"/>
      <dgm:spPr/>
      <dgm:t>
        <a:bodyPr/>
        <a:lstStyle/>
        <a:p>
          <a:pPr algn="ctr"/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Coordinador Nacional SGA</a:t>
          </a:r>
          <a:endParaRPr lang="es-CO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6CECD-C711-4B33-AF6B-AF5854932590}" type="parTrans" cxnId="{95BB814E-32A9-4580-A652-828C9C022B84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017B0-33A3-4D39-B9F7-744EB5C3C24A}" type="sibTrans" cxnId="{95BB814E-32A9-4580-A652-828C9C022B84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3E9CC-DD0B-4FCC-9531-F633709D5E57}">
      <dgm:prSet phldrT="[Texto]" custT="1"/>
      <dgm:spPr/>
      <dgm:t>
        <a:bodyPr/>
        <a:lstStyle/>
        <a:p>
          <a:pPr algn="ctr"/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Comit</a:t>
          </a:r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é</a:t>
          </a:r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tecnico nacional del SGA</a:t>
          </a:r>
          <a:endParaRPr lang="es-CO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DABC7-59EC-4A21-8E8E-E1C42366408E}" type="parTrans" cxnId="{AD4CD9BC-A285-40CB-B5F4-BC9923866E2F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BE85D6-BE44-4F11-983B-B52558D23844}" type="sibTrans" cxnId="{AD4CD9BC-A285-40CB-B5F4-BC9923866E2F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A0E8B-E59E-4A18-86EF-59705656424C}">
      <dgm:prSet phldrT="[Texto]" custT="1"/>
      <dgm:spPr/>
      <dgm:t>
        <a:bodyPr/>
        <a:lstStyle/>
        <a:p>
          <a:pPr algn="ctr"/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Vice </a:t>
          </a:r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Rectores Sedes Andinas</a:t>
          </a:r>
          <a:endParaRPr lang="es-CO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BAF13-9BEA-49F1-9955-01FCA28B2F58}" type="parTrans" cxnId="{8DE9CA35-A439-4436-8DF8-7F7544EEAD85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DFF4C4-FE01-49AE-803E-76528C5FAD1F}" type="sibTrans" cxnId="{8DE9CA35-A439-4436-8DF8-7F7544EEAD85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9F02DE-D7F4-48A6-9369-A5CC96DCEC1F}">
      <dgm:prSet custT="1"/>
      <dgm:spPr/>
      <dgm:t>
        <a:bodyPr/>
        <a:lstStyle/>
        <a:p>
          <a:pPr algn="ctr"/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Directores de sedes de presencia nacional</a:t>
          </a:r>
          <a:endParaRPr lang="es-CO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82CD2-C91C-4C16-8CCB-2F15D881167E}" type="parTrans" cxnId="{BC3CFA1B-E7BA-454B-B826-F22353940992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418971-03C8-4B0C-B19F-3557D6EA0ECE}" type="sibTrans" cxnId="{BC3CFA1B-E7BA-454B-B826-F22353940992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2955E-447B-4407-AF4E-DC263D2069C3}">
      <dgm:prSet custT="1"/>
      <dgm:spPr/>
      <dgm:t>
        <a:bodyPr/>
        <a:lstStyle/>
        <a:p>
          <a:pPr algn="ctr"/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 a cargo del SGA en las sedes de presencia Nal</a:t>
          </a:r>
          <a:endParaRPr lang="es-CO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FDC19-19CF-4616-AD5B-BE9E01CC421E}" type="parTrans" cxnId="{26A60672-9347-4A11-8D60-BCEE3C10DD3D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C8B99-15D9-467D-A745-C2FF81CF0E5F}" type="sibTrans" cxnId="{26A60672-9347-4A11-8D60-BCEE3C10DD3D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97E6B-637E-415A-B095-171665586A3A}">
      <dgm:prSet custT="1"/>
      <dgm:spPr/>
      <dgm:t>
        <a:bodyPr/>
        <a:lstStyle/>
        <a:p>
          <a:pPr algn="ctr"/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OGAs </a:t>
          </a:r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Oficinas de Gestion Ambiental sedes Andinas</a:t>
          </a:r>
          <a:endParaRPr lang="es-CO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93820-2F3B-4C79-9F17-F1F2DA20D155}" type="parTrans" cxnId="{62AC3CD2-5FBB-424D-BA18-712AFC50363D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EC8ED-1DB0-4A26-BEC4-40B8A6F93FC1}" type="sibTrans" cxnId="{62AC3CD2-5FBB-424D-BA18-712AFC50363D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38A73-2AA0-44D3-B755-4E2007AD3DF2}">
      <dgm:prSet custT="1"/>
      <dgm:spPr/>
      <dgm:t>
        <a:bodyPr/>
        <a:lstStyle/>
        <a:p>
          <a:pPr algn="ctr"/>
          <a:r>
            <a:rPr lang="es-CO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Departamentos Operacionales</a:t>
          </a:r>
          <a:endParaRPr lang="es-CO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99F01-F99F-4C73-85A8-397701EF1D47}" type="parTrans" cxnId="{1C1A2161-1BBC-436F-9361-FDE81F11C9F1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2FBF2-8EFB-4B35-A251-8257948DB231}" type="sibTrans" cxnId="{1C1A2161-1BBC-436F-9361-FDE81F11C9F1}">
      <dgm:prSet/>
      <dgm:spPr/>
      <dgm:t>
        <a:bodyPr/>
        <a:lstStyle/>
        <a:p>
          <a:pPr algn="ctr"/>
          <a:endParaRPr lang="es-CO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6CA39-D2D0-419E-BEB4-CED6186AD816}" type="pres">
      <dgm:prSet presAssocID="{71E8E32D-3E90-43EC-B936-F23C61B40A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3E10676-DAAC-4299-BE28-3D0FD15235A9}" type="pres">
      <dgm:prSet presAssocID="{BBDD7DCF-2AF3-4941-BC2D-D77322422558}" presName="hierRoot1" presStyleCnt="0"/>
      <dgm:spPr/>
    </dgm:pt>
    <dgm:pt modelId="{B1D50EEF-AB5D-45D2-80AE-193A58AD0698}" type="pres">
      <dgm:prSet presAssocID="{BBDD7DCF-2AF3-4941-BC2D-D77322422558}" presName="composite" presStyleCnt="0"/>
      <dgm:spPr/>
    </dgm:pt>
    <dgm:pt modelId="{26C6A530-EF86-48E6-A7D5-ABB3608FEE29}" type="pres">
      <dgm:prSet presAssocID="{BBDD7DCF-2AF3-4941-BC2D-D77322422558}" presName="background" presStyleLbl="node0" presStyleIdx="0" presStyleCnt="1"/>
      <dgm:spPr/>
    </dgm:pt>
    <dgm:pt modelId="{CEEA9841-3595-4885-BC04-2C27CB74BA53}" type="pres">
      <dgm:prSet presAssocID="{BBDD7DCF-2AF3-4941-BC2D-D77322422558}" presName="text" presStyleLbl="fgAcc0" presStyleIdx="0" presStyleCnt="1" custScaleX="27650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7AA831-1D5F-467E-AA44-8463FFA69D00}" type="pres">
      <dgm:prSet presAssocID="{BBDD7DCF-2AF3-4941-BC2D-D77322422558}" presName="hierChild2" presStyleCnt="0"/>
      <dgm:spPr/>
    </dgm:pt>
    <dgm:pt modelId="{3CBB9CEF-13F1-40B3-95BA-EC4AF99AA3A9}" type="pres">
      <dgm:prSet presAssocID="{D746CECD-C711-4B33-AF6B-AF5854932590}" presName="Name10" presStyleLbl="parChTrans1D2" presStyleIdx="0" presStyleCnt="2"/>
      <dgm:spPr/>
      <dgm:t>
        <a:bodyPr/>
        <a:lstStyle/>
        <a:p>
          <a:endParaRPr lang="es-CO"/>
        </a:p>
      </dgm:t>
    </dgm:pt>
    <dgm:pt modelId="{CCE09B36-C7C2-44FC-B0C9-194BF80D548C}" type="pres">
      <dgm:prSet presAssocID="{3C5322E4-61DD-4C87-A47C-D1389090D9C9}" presName="hierRoot2" presStyleCnt="0"/>
      <dgm:spPr/>
    </dgm:pt>
    <dgm:pt modelId="{A5B8D7E6-AA46-4309-872C-E6A18CBF1109}" type="pres">
      <dgm:prSet presAssocID="{3C5322E4-61DD-4C87-A47C-D1389090D9C9}" presName="composite2" presStyleCnt="0"/>
      <dgm:spPr/>
    </dgm:pt>
    <dgm:pt modelId="{6F53BFBD-DB1D-42FB-8144-35FFDCAEA19D}" type="pres">
      <dgm:prSet presAssocID="{3C5322E4-61DD-4C87-A47C-D1389090D9C9}" presName="background2" presStyleLbl="node2" presStyleIdx="0" presStyleCnt="2"/>
      <dgm:spPr/>
    </dgm:pt>
    <dgm:pt modelId="{D0B5CD02-ADF5-435A-BE1B-503C9C472C15}" type="pres">
      <dgm:prSet presAssocID="{3C5322E4-61DD-4C87-A47C-D1389090D9C9}" presName="text2" presStyleLbl="fgAcc2" presStyleIdx="0" presStyleCnt="2" custScaleX="27650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06E7F5-84E9-4214-99AD-8D1A5A744DAA}" type="pres">
      <dgm:prSet presAssocID="{3C5322E4-61DD-4C87-A47C-D1389090D9C9}" presName="hierChild3" presStyleCnt="0"/>
      <dgm:spPr/>
    </dgm:pt>
    <dgm:pt modelId="{5A3D0363-F151-47B6-95A4-805BA83111EB}" type="pres">
      <dgm:prSet presAssocID="{3C7DABC7-59EC-4A21-8E8E-E1C42366408E}" presName="Name10" presStyleLbl="parChTrans1D2" presStyleIdx="1" presStyleCnt="2"/>
      <dgm:spPr/>
      <dgm:t>
        <a:bodyPr/>
        <a:lstStyle/>
        <a:p>
          <a:endParaRPr lang="es-CO"/>
        </a:p>
      </dgm:t>
    </dgm:pt>
    <dgm:pt modelId="{4587B192-AAE4-47B5-953B-BAA0A83400A6}" type="pres">
      <dgm:prSet presAssocID="{2953E9CC-DD0B-4FCC-9531-F633709D5E57}" presName="hierRoot2" presStyleCnt="0"/>
      <dgm:spPr/>
    </dgm:pt>
    <dgm:pt modelId="{200F45AB-14AF-4F14-9CC0-13236AF48075}" type="pres">
      <dgm:prSet presAssocID="{2953E9CC-DD0B-4FCC-9531-F633709D5E57}" presName="composite2" presStyleCnt="0"/>
      <dgm:spPr/>
    </dgm:pt>
    <dgm:pt modelId="{CE5E0E9A-D56E-4E3D-A15A-A61CC2751231}" type="pres">
      <dgm:prSet presAssocID="{2953E9CC-DD0B-4FCC-9531-F633709D5E57}" presName="background2" presStyleLbl="node2" presStyleIdx="1" presStyleCnt="2"/>
      <dgm:spPr/>
    </dgm:pt>
    <dgm:pt modelId="{D57FFF3D-6C93-439F-9A38-63E5855422C9}" type="pres">
      <dgm:prSet presAssocID="{2953E9CC-DD0B-4FCC-9531-F633709D5E57}" presName="text2" presStyleLbl="fgAcc2" presStyleIdx="1" presStyleCnt="2" custScaleX="27650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A118520-09BE-4925-A867-7055DB870152}" type="pres">
      <dgm:prSet presAssocID="{2953E9CC-DD0B-4FCC-9531-F633709D5E57}" presName="hierChild3" presStyleCnt="0"/>
      <dgm:spPr/>
    </dgm:pt>
    <dgm:pt modelId="{40E05116-4B79-49B1-9EEB-5167B267276B}" type="pres">
      <dgm:prSet presAssocID="{C11BAF13-9BEA-49F1-9955-01FCA28B2F58}" presName="Name17" presStyleLbl="parChTrans1D3" presStyleIdx="0" presStyleCnt="2"/>
      <dgm:spPr/>
      <dgm:t>
        <a:bodyPr/>
        <a:lstStyle/>
        <a:p>
          <a:endParaRPr lang="es-CO"/>
        </a:p>
      </dgm:t>
    </dgm:pt>
    <dgm:pt modelId="{41DB5F59-5038-4424-A778-A25AAF47B3B6}" type="pres">
      <dgm:prSet presAssocID="{910A0E8B-E59E-4A18-86EF-59705656424C}" presName="hierRoot3" presStyleCnt="0"/>
      <dgm:spPr/>
    </dgm:pt>
    <dgm:pt modelId="{C2DCAE6B-41F9-4F7E-9DD7-F42985D7181A}" type="pres">
      <dgm:prSet presAssocID="{910A0E8B-E59E-4A18-86EF-59705656424C}" presName="composite3" presStyleCnt="0"/>
      <dgm:spPr/>
    </dgm:pt>
    <dgm:pt modelId="{3AFBC324-3CC8-4D58-A098-8C93B12F27EE}" type="pres">
      <dgm:prSet presAssocID="{910A0E8B-E59E-4A18-86EF-59705656424C}" presName="background3" presStyleLbl="node3" presStyleIdx="0" presStyleCnt="2"/>
      <dgm:spPr/>
    </dgm:pt>
    <dgm:pt modelId="{A1B9B399-A3FF-4B50-BCD5-C09CF3697D53}" type="pres">
      <dgm:prSet presAssocID="{910A0E8B-E59E-4A18-86EF-59705656424C}" presName="text3" presStyleLbl="fgAcc3" presStyleIdx="0" presStyleCnt="2" custScaleX="27650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7FD3BB0-B081-43AF-92EF-00717D891E1A}" type="pres">
      <dgm:prSet presAssocID="{910A0E8B-E59E-4A18-86EF-59705656424C}" presName="hierChild4" presStyleCnt="0"/>
      <dgm:spPr/>
    </dgm:pt>
    <dgm:pt modelId="{E540BC67-86B6-49A4-BB71-F4E7C1028721}" type="pres">
      <dgm:prSet presAssocID="{06793820-2F3B-4C79-9F17-F1F2DA20D155}" presName="Name23" presStyleLbl="parChTrans1D4" presStyleIdx="0" presStyleCnt="3"/>
      <dgm:spPr/>
      <dgm:t>
        <a:bodyPr/>
        <a:lstStyle/>
        <a:p>
          <a:endParaRPr lang="es-CO"/>
        </a:p>
      </dgm:t>
    </dgm:pt>
    <dgm:pt modelId="{FA40E71D-A496-4337-B8FB-408DA0A15DD1}" type="pres">
      <dgm:prSet presAssocID="{DF697E6B-637E-415A-B095-171665586A3A}" presName="hierRoot4" presStyleCnt="0"/>
      <dgm:spPr/>
    </dgm:pt>
    <dgm:pt modelId="{BC8819A6-7B86-45BE-9BAC-1472FE40C8E1}" type="pres">
      <dgm:prSet presAssocID="{DF697E6B-637E-415A-B095-171665586A3A}" presName="composite4" presStyleCnt="0"/>
      <dgm:spPr/>
    </dgm:pt>
    <dgm:pt modelId="{212B75EB-3949-48D1-9271-7D4680A46066}" type="pres">
      <dgm:prSet presAssocID="{DF697E6B-637E-415A-B095-171665586A3A}" presName="background4" presStyleLbl="node4" presStyleIdx="0" presStyleCnt="3"/>
      <dgm:spPr/>
    </dgm:pt>
    <dgm:pt modelId="{1FBC7C22-5238-4447-995B-32956C6FE74E}" type="pres">
      <dgm:prSet presAssocID="{DF697E6B-637E-415A-B095-171665586A3A}" presName="text4" presStyleLbl="fgAcc4" presStyleIdx="0" presStyleCnt="3" custScaleX="27650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8164D12-DF2C-4FBF-BC9A-C63ED5CFBF8F}" type="pres">
      <dgm:prSet presAssocID="{DF697E6B-637E-415A-B095-171665586A3A}" presName="hierChild5" presStyleCnt="0"/>
      <dgm:spPr/>
    </dgm:pt>
    <dgm:pt modelId="{22E297F9-3890-4EFF-A6C3-45D60948BD37}" type="pres">
      <dgm:prSet presAssocID="{7C899F01-F99F-4C73-85A8-397701EF1D47}" presName="Name23" presStyleLbl="parChTrans1D4" presStyleIdx="1" presStyleCnt="3"/>
      <dgm:spPr/>
      <dgm:t>
        <a:bodyPr/>
        <a:lstStyle/>
        <a:p>
          <a:endParaRPr lang="es-CO"/>
        </a:p>
      </dgm:t>
    </dgm:pt>
    <dgm:pt modelId="{8EAE6DC8-4324-46B3-A915-28806C7A3917}" type="pres">
      <dgm:prSet presAssocID="{99838A73-2AA0-44D3-B755-4E2007AD3DF2}" presName="hierRoot4" presStyleCnt="0"/>
      <dgm:spPr/>
    </dgm:pt>
    <dgm:pt modelId="{D4B49161-65A6-4F22-81EB-B2A780CBF665}" type="pres">
      <dgm:prSet presAssocID="{99838A73-2AA0-44D3-B755-4E2007AD3DF2}" presName="composite4" presStyleCnt="0"/>
      <dgm:spPr/>
    </dgm:pt>
    <dgm:pt modelId="{1A735AF9-A3A0-4B6B-AC53-E5C0DE527CAE}" type="pres">
      <dgm:prSet presAssocID="{99838A73-2AA0-44D3-B755-4E2007AD3DF2}" presName="background4" presStyleLbl="node4" presStyleIdx="1" presStyleCnt="3"/>
      <dgm:spPr/>
    </dgm:pt>
    <dgm:pt modelId="{9A1C5C50-93FC-4C52-A433-D33E018B68D7}" type="pres">
      <dgm:prSet presAssocID="{99838A73-2AA0-44D3-B755-4E2007AD3DF2}" presName="text4" presStyleLbl="fgAcc4" presStyleIdx="1" presStyleCnt="3" custScaleX="27650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EBA8D8-E1D2-4F52-8728-BD3234257F2E}" type="pres">
      <dgm:prSet presAssocID="{99838A73-2AA0-44D3-B755-4E2007AD3DF2}" presName="hierChild5" presStyleCnt="0"/>
      <dgm:spPr/>
    </dgm:pt>
    <dgm:pt modelId="{D034D754-9C3A-413D-9D5F-6EC9F64B0467}" type="pres">
      <dgm:prSet presAssocID="{41082CD2-C91C-4C16-8CCB-2F15D881167E}" presName="Name17" presStyleLbl="parChTrans1D3" presStyleIdx="1" presStyleCnt="2"/>
      <dgm:spPr/>
      <dgm:t>
        <a:bodyPr/>
        <a:lstStyle/>
        <a:p>
          <a:endParaRPr lang="es-CO"/>
        </a:p>
      </dgm:t>
    </dgm:pt>
    <dgm:pt modelId="{6C088B51-A288-4BC0-8B88-CC5AFF33570E}" type="pres">
      <dgm:prSet presAssocID="{BB9F02DE-D7F4-48A6-9369-A5CC96DCEC1F}" presName="hierRoot3" presStyleCnt="0"/>
      <dgm:spPr/>
    </dgm:pt>
    <dgm:pt modelId="{10F01180-A731-48D5-930D-947F68D23175}" type="pres">
      <dgm:prSet presAssocID="{BB9F02DE-D7F4-48A6-9369-A5CC96DCEC1F}" presName="composite3" presStyleCnt="0"/>
      <dgm:spPr/>
    </dgm:pt>
    <dgm:pt modelId="{CC72F2C7-DBCE-48BD-B4CE-B957839C895D}" type="pres">
      <dgm:prSet presAssocID="{BB9F02DE-D7F4-48A6-9369-A5CC96DCEC1F}" presName="background3" presStyleLbl="node3" presStyleIdx="1" presStyleCnt="2"/>
      <dgm:spPr/>
    </dgm:pt>
    <dgm:pt modelId="{098CAF40-FEB4-4929-A2F0-CB46E3CE1093}" type="pres">
      <dgm:prSet presAssocID="{BB9F02DE-D7F4-48A6-9369-A5CC96DCEC1F}" presName="text3" presStyleLbl="fgAcc3" presStyleIdx="1" presStyleCnt="2" custScaleX="27650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93F88F-59EA-4FE2-9FED-392319355E84}" type="pres">
      <dgm:prSet presAssocID="{BB9F02DE-D7F4-48A6-9369-A5CC96DCEC1F}" presName="hierChild4" presStyleCnt="0"/>
      <dgm:spPr/>
    </dgm:pt>
    <dgm:pt modelId="{654161A2-B689-493D-A685-0D378A37D525}" type="pres">
      <dgm:prSet presAssocID="{2FEFDC19-19CF-4616-AD5B-BE9E01CC421E}" presName="Name23" presStyleLbl="parChTrans1D4" presStyleIdx="2" presStyleCnt="3"/>
      <dgm:spPr/>
      <dgm:t>
        <a:bodyPr/>
        <a:lstStyle/>
        <a:p>
          <a:endParaRPr lang="es-CO"/>
        </a:p>
      </dgm:t>
    </dgm:pt>
    <dgm:pt modelId="{98B7AAB7-EF27-4F30-8168-721AA0A8695C}" type="pres">
      <dgm:prSet presAssocID="{D012955E-447B-4407-AF4E-DC263D2069C3}" presName="hierRoot4" presStyleCnt="0"/>
      <dgm:spPr/>
    </dgm:pt>
    <dgm:pt modelId="{DDE74E84-8D8F-4E9B-B728-C870D58B8BD7}" type="pres">
      <dgm:prSet presAssocID="{D012955E-447B-4407-AF4E-DC263D2069C3}" presName="composite4" presStyleCnt="0"/>
      <dgm:spPr/>
    </dgm:pt>
    <dgm:pt modelId="{958A7E9E-6285-474F-A3C7-D67840339F2F}" type="pres">
      <dgm:prSet presAssocID="{D012955E-447B-4407-AF4E-DC263D2069C3}" presName="background4" presStyleLbl="node4" presStyleIdx="2" presStyleCnt="3"/>
      <dgm:spPr/>
    </dgm:pt>
    <dgm:pt modelId="{C6C33644-555F-4D1E-BF70-D230BB53506F}" type="pres">
      <dgm:prSet presAssocID="{D012955E-447B-4407-AF4E-DC263D2069C3}" presName="text4" presStyleLbl="fgAcc4" presStyleIdx="2" presStyleCnt="3" custScaleX="27650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FC7532-DA80-4162-BBA5-E42240F30987}" type="pres">
      <dgm:prSet presAssocID="{D012955E-447B-4407-AF4E-DC263D2069C3}" presName="hierChild5" presStyleCnt="0"/>
      <dgm:spPr/>
    </dgm:pt>
  </dgm:ptLst>
  <dgm:cxnLst>
    <dgm:cxn modelId="{CE85DE43-2A04-1340-8833-1E95A4627340}" type="presOf" srcId="{06793820-2F3B-4C79-9F17-F1F2DA20D155}" destId="{E540BC67-86B6-49A4-BB71-F4E7C1028721}" srcOrd="0" destOrd="0" presId="urn:microsoft.com/office/officeart/2005/8/layout/hierarchy1"/>
    <dgm:cxn modelId="{95BB814E-32A9-4580-A652-828C9C022B84}" srcId="{BBDD7DCF-2AF3-4941-BC2D-D77322422558}" destId="{3C5322E4-61DD-4C87-A47C-D1389090D9C9}" srcOrd="0" destOrd="0" parTransId="{D746CECD-C711-4B33-AF6B-AF5854932590}" sibTransId="{0E2017B0-33A3-4D39-B9F7-744EB5C3C24A}"/>
    <dgm:cxn modelId="{839436F0-9AD8-554D-A54F-99E6A36252E9}" type="presOf" srcId="{DF697E6B-637E-415A-B095-171665586A3A}" destId="{1FBC7C22-5238-4447-995B-32956C6FE74E}" srcOrd="0" destOrd="0" presId="urn:microsoft.com/office/officeart/2005/8/layout/hierarchy1"/>
    <dgm:cxn modelId="{8DE9CA35-A439-4436-8DF8-7F7544EEAD85}" srcId="{2953E9CC-DD0B-4FCC-9531-F633709D5E57}" destId="{910A0E8B-E59E-4A18-86EF-59705656424C}" srcOrd="0" destOrd="0" parTransId="{C11BAF13-9BEA-49F1-9955-01FCA28B2F58}" sibTransId="{5BDFF4C4-FE01-49AE-803E-76528C5FAD1F}"/>
    <dgm:cxn modelId="{18E98316-CEBA-4F40-92D2-CE1721858107}" type="presOf" srcId="{3C5322E4-61DD-4C87-A47C-D1389090D9C9}" destId="{D0B5CD02-ADF5-435A-BE1B-503C9C472C15}" srcOrd="0" destOrd="0" presId="urn:microsoft.com/office/officeart/2005/8/layout/hierarchy1"/>
    <dgm:cxn modelId="{26A60672-9347-4A11-8D60-BCEE3C10DD3D}" srcId="{BB9F02DE-D7F4-48A6-9369-A5CC96DCEC1F}" destId="{D012955E-447B-4407-AF4E-DC263D2069C3}" srcOrd="0" destOrd="0" parTransId="{2FEFDC19-19CF-4616-AD5B-BE9E01CC421E}" sibTransId="{2F6C8B99-15D9-467D-A745-C2FF81CF0E5F}"/>
    <dgm:cxn modelId="{D1905797-8F5A-9D4A-B684-4BAD235A20FC}" type="presOf" srcId="{2953E9CC-DD0B-4FCC-9531-F633709D5E57}" destId="{D57FFF3D-6C93-439F-9A38-63E5855422C9}" srcOrd="0" destOrd="0" presId="urn:microsoft.com/office/officeart/2005/8/layout/hierarchy1"/>
    <dgm:cxn modelId="{ED1115FD-20C4-4C44-9F5F-67B3F421D879}" type="presOf" srcId="{3C7DABC7-59EC-4A21-8E8E-E1C42366408E}" destId="{5A3D0363-F151-47B6-95A4-805BA83111EB}" srcOrd="0" destOrd="0" presId="urn:microsoft.com/office/officeart/2005/8/layout/hierarchy1"/>
    <dgm:cxn modelId="{F89E8C96-8F4C-8140-BC39-856B6B9FE430}" type="presOf" srcId="{99838A73-2AA0-44D3-B755-4E2007AD3DF2}" destId="{9A1C5C50-93FC-4C52-A433-D33E018B68D7}" srcOrd="0" destOrd="0" presId="urn:microsoft.com/office/officeart/2005/8/layout/hierarchy1"/>
    <dgm:cxn modelId="{AFC4F594-FBD1-4CEF-A760-599B0C214FA3}" srcId="{71E8E32D-3E90-43EC-B936-F23C61B40A7C}" destId="{BBDD7DCF-2AF3-4941-BC2D-D77322422558}" srcOrd="0" destOrd="0" parTransId="{4B856C01-3C22-4A69-9178-D20CB407D3B5}" sibTransId="{CA3B779C-1D47-4C2B-AAB3-364B29149714}"/>
    <dgm:cxn modelId="{DD9AB389-D5AD-3849-85C7-BECE45B5E217}" type="presOf" srcId="{BBDD7DCF-2AF3-4941-BC2D-D77322422558}" destId="{CEEA9841-3595-4885-BC04-2C27CB74BA53}" srcOrd="0" destOrd="0" presId="urn:microsoft.com/office/officeart/2005/8/layout/hierarchy1"/>
    <dgm:cxn modelId="{62AC3CD2-5FBB-424D-BA18-712AFC50363D}" srcId="{910A0E8B-E59E-4A18-86EF-59705656424C}" destId="{DF697E6B-637E-415A-B095-171665586A3A}" srcOrd="0" destOrd="0" parTransId="{06793820-2F3B-4C79-9F17-F1F2DA20D155}" sibTransId="{E78EC8ED-1DB0-4A26-BEC4-40B8A6F93FC1}"/>
    <dgm:cxn modelId="{F36386B6-9581-D844-826C-37C49D777001}" type="presOf" srcId="{2FEFDC19-19CF-4616-AD5B-BE9E01CC421E}" destId="{654161A2-B689-493D-A685-0D378A37D525}" srcOrd="0" destOrd="0" presId="urn:microsoft.com/office/officeart/2005/8/layout/hierarchy1"/>
    <dgm:cxn modelId="{A7ABCD46-008F-4A42-8AEB-DAB2782BBE20}" type="presOf" srcId="{C11BAF13-9BEA-49F1-9955-01FCA28B2F58}" destId="{40E05116-4B79-49B1-9EEB-5167B267276B}" srcOrd="0" destOrd="0" presId="urn:microsoft.com/office/officeart/2005/8/layout/hierarchy1"/>
    <dgm:cxn modelId="{49A2F32C-F2C5-2447-A607-E8B0909AB946}" type="presOf" srcId="{D012955E-447B-4407-AF4E-DC263D2069C3}" destId="{C6C33644-555F-4D1E-BF70-D230BB53506F}" srcOrd="0" destOrd="0" presId="urn:microsoft.com/office/officeart/2005/8/layout/hierarchy1"/>
    <dgm:cxn modelId="{BA17AB46-94DF-334D-AE6A-44ACBA4A7E4D}" type="presOf" srcId="{71E8E32D-3E90-43EC-B936-F23C61B40A7C}" destId="{3CB6CA39-D2D0-419E-BEB4-CED6186AD816}" srcOrd="0" destOrd="0" presId="urn:microsoft.com/office/officeart/2005/8/layout/hierarchy1"/>
    <dgm:cxn modelId="{B13F8857-EE81-254F-A3BD-5BA96AACC6E7}" type="presOf" srcId="{D746CECD-C711-4B33-AF6B-AF5854932590}" destId="{3CBB9CEF-13F1-40B3-95BA-EC4AF99AA3A9}" srcOrd="0" destOrd="0" presId="urn:microsoft.com/office/officeart/2005/8/layout/hierarchy1"/>
    <dgm:cxn modelId="{DD0F2F3A-2B88-9D4F-83CE-325833E8D3BF}" type="presOf" srcId="{BB9F02DE-D7F4-48A6-9369-A5CC96DCEC1F}" destId="{098CAF40-FEB4-4929-A2F0-CB46E3CE1093}" srcOrd="0" destOrd="0" presId="urn:microsoft.com/office/officeart/2005/8/layout/hierarchy1"/>
    <dgm:cxn modelId="{BC3CFA1B-E7BA-454B-B826-F22353940992}" srcId="{2953E9CC-DD0B-4FCC-9531-F633709D5E57}" destId="{BB9F02DE-D7F4-48A6-9369-A5CC96DCEC1F}" srcOrd="1" destOrd="0" parTransId="{41082CD2-C91C-4C16-8CCB-2F15D881167E}" sibTransId="{C7418971-03C8-4B0C-B19F-3557D6EA0ECE}"/>
    <dgm:cxn modelId="{AD4CD9BC-A285-40CB-B5F4-BC9923866E2F}" srcId="{BBDD7DCF-2AF3-4941-BC2D-D77322422558}" destId="{2953E9CC-DD0B-4FCC-9531-F633709D5E57}" srcOrd="1" destOrd="0" parTransId="{3C7DABC7-59EC-4A21-8E8E-E1C42366408E}" sibTransId="{3ABE85D6-BE44-4F11-983B-B52558D23844}"/>
    <dgm:cxn modelId="{C3B664D1-33EE-8043-A235-2E8BE88182E9}" type="presOf" srcId="{910A0E8B-E59E-4A18-86EF-59705656424C}" destId="{A1B9B399-A3FF-4B50-BCD5-C09CF3697D53}" srcOrd="0" destOrd="0" presId="urn:microsoft.com/office/officeart/2005/8/layout/hierarchy1"/>
    <dgm:cxn modelId="{4244DE36-264E-2349-A246-3E27B09198C6}" type="presOf" srcId="{7C899F01-F99F-4C73-85A8-397701EF1D47}" destId="{22E297F9-3890-4EFF-A6C3-45D60948BD37}" srcOrd="0" destOrd="0" presId="urn:microsoft.com/office/officeart/2005/8/layout/hierarchy1"/>
    <dgm:cxn modelId="{DF795BD2-B27F-0C48-8334-7C66BAC07ADA}" type="presOf" srcId="{41082CD2-C91C-4C16-8CCB-2F15D881167E}" destId="{D034D754-9C3A-413D-9D5F-6EC9F64B0467}" srcOrd="0" destOrd="0" presId="urn:microsoft.com/office/officeart/2005/8/layout/hierarchy1"/>
    <dgm:cxn modelId="{1C1A2161-1BBC-436F-9361-FDE81F11C9F1}" srcId="{DF697E6B-637E-415A-B095-171665586A3A}" destId="{99838A73-2AA0-44D3-B755-4E2007AD3DF2}" srcOrd="0" destOrd="0" parTransId="{7C899F01-F99F-4C73-85A8-397701EF1D47}" sibTransId="{F7B2FBF2-8EFB-4B35-A251-8257948DB231}"/>
    <dgm:cxn modelId="{AEAD08B1-7790-BB4B-9A1F-EBD559688CA3}" type="presParOf" srcId="{3CB6CA39-D2D0-419E-BEB4-CED6186AD816}" destId="{F3E10676-DAAC-4299-BE28-3D0FD15235A9}" srcOrd="0" destOrd="0" presId="urn:microsoft.com/office/officeart/2005/8/layout/hierarchy1"/>
    <dgm:cxn modelId="{57DBC630-87C9-514B-BDB1-8F8A4B1043FE}" type="presParOf" srcId="{F3E10676-DAAC-4299-BE28-3D0FD15235A9}" destId="{B1D50EEF-AB5D-45D2-80AE-193A58AD0698}" srcOrd="0" destOrd="0" presId="urn:microsoft.com/office/officeart/2005/8/layout/hierarchy1"/>
    <dgm:cxn modelId="{2ADAC462-7B42-7041-B2A1-FEDFA5A8CCB7}" type="presParOf" srcId="{B1D50EEF-AB5D-45D2-80AE-193A58AD0698}" destId="{26C6A530-EF86-48E6-A7D5-ABB3608FEE29}" srcOrd="0" destOrd="0" presId="urn:microsoft.com/office/officeart/2005/8/layout/hierarchy1"/>
    <dgm:cxn modelId="{10EE46F0-4029-E34D-81C7-E9E8465D8A5C}" type="presParOf" srcId="{B1D50EEF-AB5D-45D2-80AE-193A58AD0698}" destId="{CEEA9841-3595-4885-BC04-2C27CB74BA53}" srcOrd="1" destOrd="0" presId="urn:microsoft.com/office/officeart/2005/8/layout/hierarchy1"/>
    <dgm:cxn modelId="{8D74B59A-F8AB-5F46-AE67-58901B579330}" type="presParOf" srcId="{F3E10676-DAAC-4299-BE28-3D0FD15235A9}" destId="{B47AA831-1D5F-467E-AA44-8463FFA69D00}" srcOrd="1" destOrd="0" presId="urn:microsoft.com/office/officeart/2005/8/layout/hierarchy1"/>
    <dgm:cxn modelId="{5E289244-8622-7242-A86D-3B3DBA4AEE02}" type="presParOf" srcId="{B47AA831-1D5F-467E-AA44-8463FFA69D00}" destId="{3CBB9CEF-13F1-40B3-95BA-EC4AF99AA3A9}" srcOrd="0" destOrd="0" presId="urn:microsoft.com/office/officeart/2005/8/layout/hierarchy1"/>
    <dgm:cxn modelId="{62051CAE-B19F-2840-99CC-F5DF56CD0CF5}" type="presParOf" srcId="{B47AA831-1D5F-467E-AA44-8463FFA69D00}" destId="{CCE09B36-C7C2-44FC-B0C9-194BF80D548C}" srcOrd="1" destOrd="0" presId="urn:microsoft.com/office/officeart/2005/8/layout/hierarchy1"/>
    <dgm:cxn modelId="{C5753033-0B82-E244-A901-00A47B00A976}" type="presParOf" srcId="{CCE09B36-C7C2-44FC-B0C9-194BF80D548C}" destId="{A5B8D7E6-AA46-4309-872C-E6A18CBF1109}" srcOrd="0" destOrd="0" presId="urn:microsoft.com/office/officeart/2005/8/layout/hierarchy1"/>
    <dgm:cxn modelId="{06C17652-F7C3-8345-B9FE-2BDE9465DC4D}" type="presParOf" srcId="{A5B8D7E6-AA46-4309-872C-E6A18CBF1109}" destId="{6F53BFBD-DB1D-42FB-8144-35FFDCAEA19D}" srcOrd="0" destOrd="0" presId="urn:microsoft.com/office/officeart/2005/8/layout/hierarchy1"/>
    <dgm:cxn modelId="{DB4C15AA-D8E6-F540-A069-DA5D25B179E1}" type="presParOf" srcId="{A5B8D7E6-AA46-4309-872C-E6A18CBF1109}" destId="{D0B5CD02-ADF5-435A-BE1B-503C9C472C15}" srcOrd="1" destOrd="0" presId="urn:microsoft.com/office/officeart/2005/8/layout/hierarchy1"/>
    <dgm:cxn modelId="{83D755CE-D679-5D43-AC6C-ED14C40E9E7C}" type="presParOf" srcId="{CCE09B36-C7C2-44FC-B0C9-194BF80D548C}" destId="{5A06E7F5-84E9-4214-99AD-8D1A5A744DAA}" srcOrd="1" destOrd="0" presId="urn:microsoft.com/office/officeart/2005/8/layout/hierarchy1"/>
    <dgm:cxn modelId="{36E1864E-2F3D-7741-904D-BFA4A10DC4C0}" type="presParOf" srcId="{B47AA831-1D5F-467E-AA44-8463FFA69D00}" destId="{5A3D0363-F151-47B6-95A4-805BA83111EB}" srcOrd="2" destOrd="0" presId="urn:microsoft.com/office/officeart/2005/8/layout/hierarchy1"/>
    <dgm:cxn modelId="{8073CC99-792E-E94F-B815-9E0229C8C5A6}" type="presParOf" srcId="{B47AA831-1D5F-467E-AA44-8463FFA69D00}" destId="{4587B192-AAE4-47B5-953B-BAA0A83400A6}" srcOrd="3" destOrd="0" presId="urn:microsoft.com/office/officeart/2005/8/layout/hierarchy1"/>
    <dgm:cxn modelId="{9990B35C-969D-CC43-AA77-3DCB256247AB}" type="presParOf" srcId="{4587B192-AAE4-47B5-953B-BAA0A83400A6}" destId="{200F45AB-14AF-4F14-9CC0-13236AF48075}" srcOrd="0" destOrd="0" presId="urn:microsoft.com/office/officeart/2005/8/layout/hierarchy1"/>
    <dgm:cxn modelId="{CD529012-DCD9-0644-9174-C343BB595927}" type="presParOf" srcId="{200F45AB-14AF-4F14-9CC0-13236AF48075}" destId="{CE5E0E9A-D56E-4E3D-A15A-A61CC2751231}" srcOrd="0" destOrd="0" presId="urn:microsoft.com/office/officeart/2005/8/layout/hierarchy1"/>
    <dgm:cxn modelId="{1D767718-7840-184C-95CF-5EA7E8AF7290}" type="presParOf" srcId="{200F45AB-14AF-4F14-9CC0-13236AF48075}" destId="{D57FFF3D-6C93-439F-9A38-63E5855422C9}" srcOrd="1" destOrd="0" presId="urn:microsoft.com/office/officeart/2005/8/layout/hierarchy1"/>
    <dgm:cxn modelId="{53EE0892-D040-3E42-8B14-A5B3DE62880E}" type="presParOf" srcId="{4587B192-AAE4-47B5-953B-BAA0A83400A6}" destId="{0A118520-09BE-4925-A867-7055DB870152}" srcOrd="1" destOrd="0" presId="urn:microsoft.com/office/officeart/2005/8/layout/hierarchy1"/>
    <dgm:cxn modelId="{1DBFA902-D072-2644-91AF-7082420581DB}" type="presParOf" srcId="{0A118520-09BE-4925-A867-7055DB870152}" destId="{40E05116-4B79-49B1-9EEB-5167B267276B}" srcOrd="0" destOrd="0" presId="urn:microsoft.com/office/officeart/2005/8/layout/hierarchy1"/>
    <dgm:cxn modelId="{334EC7AA-C9ED-304B-944A-DF8209A36905}" type="presParOf" srcId="{0A118520-09BE-4925-A867-7055DB870152}" destId="{41DB5F59-5038-4424-A778-A25AAF47B3B6}" srcOrd="1" destOrd="0" presId="urn:microsoft.com/office/officeart/2005/8/layout/hierarchy1"/>
    <dgm:cxn modelId="{65A8BEFC-25DD-F346-AB81-8059C6459166}" type="presParOf" srcId="{41DB5F59-5038-4424-A778-A25AAF47B3B6}" destId="{C2DCAE6B-41F9-4F7E-9DD7-F42985D7181A}" srcOrd="0" destOrd="0" presId="urn:microsoft.com/office/officeart/2005/8/layout/hierarchy1"/>
    <dgm:cxn modelId="{BD223425-0C40-4F4D-B2B5-411A14C4AC95}" type="presParOf" srcId="{C2DCAE6B-41F9-4F7E-9DD7-F42985D7181A}" destId="{3AFBC324-3CC8-4D58-A098-8C93B12F27EE}" srcOrd="0" destOrd="0" presId="urn:microsoft.com/office/officeart/2005/8/layout/hierarchy1"/>
    <dgm:cxn modelId="{EB173705-2DEB-6541-A83A-891C5C2ABDDF}" type="presParOf" srcId="{C2DCAE6B-41F9-4F7E-9DD7-F42985D7181A}" destId="{A1B9B399-A3FF-4B50-BCD5-C09CF3697D53}" srcOrd="1" destOrd="0" presId="urn:microsoft.com/office/officeart/2005/8/layout/hierarchy1"/>
    <dgm:cxn modelId="{6E8D77E2-37CF-F548-BD08-023574C74926}" type="presParOf" srcId="{41DB5F59-5038-4424-A778-A25AAF47B3B6}" destId="{F7FD3BB0-B081-43AF-92EF-00717D891E1A}" srcOrd="1" destOrd="0" presId="urn:microsoft.com/office/officeart/2005/8/layout/hierarchy1"/>
    <dgm:cxn modelId="{365E3AC1-CDA6-4341-8C1D-247AE656CEB6}" type="presParOf" srcId="{F7FD3BB0-B081-43AF-92EF-00717D891E1A}" destId="{E540BC67-86B6-49A4-BB71-F4E7C1028721}" srcOrd="0" destOrd="0" presId="urn:microsoft.com/office/officeart/2005/8/layout/hierarchy1"/>
    <dgm:cxn modelId="{FF1AC4E5-25EE-C84C-9B6E-B19EBB5FF9C0}" type="presParOf" srcId="{F7FD3BB0-B081-43AF-92EF-00717D891E1A}" destId="{FA40E71D-A496-4337-B8FB-408DA0A15DD1}" srcOrd="1" destOrd="0" presId="urn:microsoft.com/office/officeart/2005/8/layout/hierarchy1"/>
    <dgm:cxn modelId="{25AF514A-E4BA-4749-802E-3D222BEFC841}" type="presParOf" srcId="{FA40E71D-A496-4337-B8FB-408DA0A15DD1}" destId="{BC8819A6-7B86-45BE-9BAC-1472FE40C8E1}" srcOrd="0" destOrd="0" presId="urn:microsoft.com/office/officeart/2005/8/layout/hierarchy1"/>
    <dgm:cxn modelId="{F2649BD3-8765-564C-BF2E-2D46953569D3}" type="presParOf" srcId="{BC8819A6-7B86-45BE-9BAC-1472FE40C8E1}" destId="{212B75EB-3949-48D1-9271-7D4680A46066}" srcOrd="0" destOrd="0" presId="urn:microsoft.com/office/officeart/2005/8/layout/hierarchy1"/>
    <dgm:cxn modelId="{B0EC04FD-03C8-DB43-AAE8-1D7D73E649D8}" type="presParOf" srcId="{BC8819A6-7B86-45BE-9BAC-1472FE40C8E1}" destId="{1FBC7C22-5238-4447-995B-32956C6FE74E}" srcOrd="1" destOrd="0" presId="urn:microsoft.com/office/officeart/2005/8/layout/hierarchy1"/>
    <dgm:cxn modelId="{3C799E25-07F4-B94C-A72F-8B1E3AD2822F}" type="presParOf" srcId="{FA40E71D-A496-4337-B8FB-408DA0A15DD1}" destId="{58164D12-DF2C-4FBF-BC9A-C63ED5CFBF8F}" srcOrd="1" destOrd="0" presId="urn:microsoft.com/office/officeart/2005/8/layout/hierarchy1"/>
    <dgm:cxn modelId="{CC5B9F2D-AEE1-C943-9651-C47ED0BBE660}" type="presParOf" srcId="{58164D12-DF2C-4FBF-BC9A-C63ED5CFBF8F}" destId="{22E297F9-3890-4EFF-A6C3-45D60948BD37}" srcOrd="0" destOrd="0" presId="urn:microsoft.com/office/officeart/2005/8/layout/hierarchy1"/>
    <dgm:cxn modelId="{B4037BD0-8535-004F-8AE8-C9505868B3F9}" type="presParOf" srcId="{58164D12-DF2C-4FBF-BC9A-C63ED5CFBF8F}" destId="{8EAE6DC8-4324-46B3-A915-28806C7A3917}" srcOrd="1" destOrd="0" presId="urn:microsoft.com/office/officeart/2005/8/layout/hierarchy1"/>
    <dgm:cxn modelId="{E0BB32E5-3B4E-B645-AAD3-AEDF6FFC2CA2}" type="presParOf" srcId="{8EAE6DC8-4324-46B3-A915-28806C7A3917}" destId="{D4B49161-65A6-4F22-81EB-B2A780CBF665}" srcOrd="0" destOrd="0" presId="urn:microsoft.com/office/officeart/2005/8/layout/hierarchy1"/>
    <dgm:cxn modelId="{4C6860E2-F5C9-E749-8A5E-FA57CA7012EC}" type="presParOf" srcId="{D4B49161-65A6-4F22-81EB-B2A780CBF665}" destId="{1A735AF9-A3A0-4B6B-AC53-E5C0DE527CAE}" srcOrd="0" destOrd="0" presId="urn:microsoft.com/office/officeart/2005/8/layout/hierarchy1"/>
    <dgm:cxn modelId="{DCD899A7-E871-9342-BEA2-A24B928180CF}" type="presParOf" srcId="{D4B49161-65A6-4F22-81EB-B2A780CBF665}" destId="{9A1C5C50-93FC-4C52-A433-D33E018B68D7}" srcOrd="1" destOrd="0" presId="urn:microsoft.com/office/officeart/2005/8/layout/hierarchy1"/>
    <dgm:cxn modelId="{ED82D1A2-AB15-2442-A02F-2B2F20079FF1}" type="presParOf" srcId="{8EAE6DC8-4324-46B3-A915-28806C7A3917}" destId="{F3EBA8D8-E1D2-4F52-8728-BD3234257F2E}" srcOrd="1" destOrd="0" presId="urn:microsoft.com/office/officeart/2005/8/layout/hierarchy1"/>
    <dgm:cxn modelId="{19E60463-8571-A04B-BE00-1551157F2FA5}" type="presParOf" srcId="{0A118520-09BE-4925-A867-7055DB870152}" destId="{D034D754-9C3A-413D-9D5F-6EC9F64B0467}" srcOrd="2" destOrd="0" presId="urn:microsoft.com/office/officeart/2005/8/layout/hierarchy1"/>
    <dgm:cxn modelId="{8E88A255-B834-8246-A09E-5CCCF5B01380}" type="presParOf" srcId="{0A118520-09BE-4925-A867-7055DB870152}" destId="{6C088B51-A288-4BC0-8B88-CC5AFF33570E}" srcOrd="3" destOrd="0" presId="urn:microsoft.com/office/officeart/2005/8/layout/hierarchy1"/>
    <dgm:cxn modelId="{30EC0DF6-0151-7441-91EB-773036A82158}" type="presParOf" srcId="{6C088B51-A288-4BC0-8B88-CC5AFF33570E}" destId="{10F01180-A731-48D5-930D-947F68D23175}" srcOrd="0" destOrd="0" presId="urn:microsoft.com/office/officeart/2005/8/layout/hierarchy1"/>
    <dgm:cxn modelId="{87CDBA55-9AEF-6040-86E5-4C9A18D0FD98}" type="presParOf" srcId="{10F01180-A731-48D5-930D-947F68D23175}" destId="{CC72F2C7-DBCE-48BD-B4CE-B957839C895D}" srcOrd="0" destOrd="0" presId="urn:microsoft.com/office/officeart/2005/8/layout/hierarchy1"/>
    <dgm:cxn modelId="{DD12B152-9A1D-7C44-889A-1DF76DD1B49C}" type="presParOf" srcId="{10F01180-A731-48D5-930D-947F68D23175}" destId="{098CAF40-FEB4-4929-A2F0-CB46E3CE1093}" srcOrd="1" destOrd="0" presId="urn:microsoft.com/office/officeart/2005/8/layout/hierarchy1"/>
    <dgm:cxn modelId="{970DA204-AE23-4C4F-8C00-F37C1447E724}" type="presParOf" srcId="{6C088B51-A288-4BC0-8B88-CC5AFF33570E}" destId="{1593F88F-59EA-4FE2-9FED-392319355E84}" srcOrd="1" destOrd="0" presId="urn:microsoft.com/office/officeart/2005/8/layout/hierarchy1"/>
    <dgm:cxn modelId="{BDE46E56-3184-D44F-AEE5-D783D9450322}" type="presParOf" srcId="{1593F88F-59EA-4FE2-9FED-392319355E84}" destId="{654161A2-B689-493D-A685-0D378A37D525}" srcOrd="0" destOrd="0" presId="urn:microsoft.com/office/officeart/2005/8/layout/hierarchy1"/>
    <dgm:cxn modelId="{2630940D-7659-C748-A0BF-72DCB19BF2F4}" type="presParOf" srcId="{1593F88F-59EA-4FE2-9FED-392319355E84}" destId="{98B7AAB7-EF27-4F30-8168-721AA0A8695C}" srcOrd="1" destOrd="0" presId="urn:microsoft.com/office/officeart/2005/8/layout/hierarchy1"/>
    <dgm:cxn modelId="{461BEBF1-20F2-094B-A94D-02518EC605D4}" type="presParOf" srcId="{98B7AAB7-EF27-4F30-8168-721AA0A8695C}" destId="{DDE74E84-8D8F-4E9B-B728-C870D58B8BD7}" srcOrd="0" destOrd="0" presId="urn:microsoft.com/office/officeart/2005/8/layout/hierarchy1"/>
    <dgm:cxn modelId="{D4FB5A4E-3056-C24C-BF6D-41AC556C8F7F}" type="presParOf" srcId="{DDE74E84-8D8F-4E9B-B728-C870D58B8BD7}" destId="{958A7E9E-6285-474F-A3C7-D67840339F2F}" srcOrd="0" destOrd="0" presId="urn:microsoft.com/office/officeart/2005/8/layout/hierarchy1"/>
    <dgm:cxn modelId="{D9DB6036-85AB-2D46-8878-D80720BCD7F5}" type="presParOf" srcId="{DDE74E84-8D8F-4E9B-B728-C870D58B8BD7}" destId="{C6C33644-555F-4D1E-BF70-D230BB53506F}" srcOrd="1" destOrd="0" presId="urn:microsoft.com/office/officeart/2005/8/layout/hierarchy1"/>
    <dgm:cxn modelId="{BAD7CE0C-2D81-AC4E-8093-BC7A002A0D28}" type="presParOf" srcId="{98B7AAB7-EF27-4F30-8168-721AA0A8695C}" destId="{FEFC7532-DA80-4162-BBA5-E42240F309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37D15-757D-4E90-8708-3793D2C6FCE2}" type="doc">
      <dgm:prSet loTypeId="urn:microsoft.com/office/officeart/2005/8/layout/vProcess5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s-CO"/>
        </a:p>
      </dgm:t>
    </dgm:pt>
    <dgm:pt modelId="{757D221D-F92F-4DE6-A580-62DDB929F353}">
      <dgm:prSet phldrT="[Texto]"/>
      <dgm:spPr/>
      <dgm:t>
        <a:bodyPr/>
        <a:lstStyle/>
        <a:p>
          <a:r>
            <a:rPr lang="es-CO" b="1" dirty="0" smtClean="0"/>
            <a:t>En Colombia 30.000 Ton/día</a:t>
          </a:r>
          <a:endParaRPr lang="es-CO" b="1" dirty="0"/>
        </a:p>
      </dgm:t>
    </dgm:pt>
    <dgm:pt modelId="{9526689E-736E-42AF-844E-4455AB6C5985}" type="parTrans" cxnId="{1126E74F-F0C8-4CC3-9977-EF849D62B7E5}">
      <dgm:prSet/>
      <dgm:spPr/>
      <dgm:t>
        <a:bodyPr/>
        <a:lstStyle/>
        <a:p>
          <a:endParaRPr lang="es-CO"/>
        </a:p>
      </dgm:t>
    </dgm:pt>
    <dgm:pt modelId="{6C8040E7-8B67-4F64-AC20-E270DE6EB675}" type="sibTrans" cxnId="{1126E74F-F0C8-4CC3-9977-EF849D62B7E5}">
      <dgm:prSet/>
      <dgm:spPr/>
      <dgm:t>
        <a:bodyPr/>
        <a:lstStyle/>
        <a:p>
          <a:endParaRPr lang="es-CO"/>
        </a:p>
      </dgm:t>
    </dgm:pt>
    <dgm:pt modelId="{81C9E5B0-680D-4A98-A921-2C505880C95F}">
      <dgm:prSet phldrT="[Texto]"/>
      <dgm:spPr/>
      <dgm:t>
        <a:bodyPr/>
        <a:lstStyle/>
        <a:p>
          <a:r>
            <a:rPr lang="es-CO" b="1" dirty="0" smtClean="0"/>
            <a:t>Bogotá 6.800 Ton/día</a:t>
          </a:r>
          <a:endParaRPr lang="es-CO" b="1" dirty="0"/>
        </a:p>
      </dgm:t>
    </dgm:pt>
    <dgm:pt modelId="{0A722BC3-F083-4C38-8B18-F7BFFF4828BF}" type="parTrans" cxnId="{1CE3E0E9-860F-4E6B-9E1A-669B93C98AAE}">
      <dgm:prSet/>
      <dgm:spPr/>
      <dgm:t>
        <a:bodyPr/>
        <a:lstStyle/>
        <a:p>
          <a:endParaRPr lang="es-CO"/>
        </a:p>
      </dgm:t>
    </dgm:pt>
    <dgm:pt modelId="{53EBA94D-424B-4856-A6C4-CBFF844EF0BC}" type="sibTrans" cxnId="{1CE3E0E9-860F-4E6B-9E1A-669B93C98AAE}">
      <dgm:prSet/>
      <dgm:spPr/>
      <dgm:t>
        <a:bodyPr/>
        <a:lstStyle/>
        <a:p>
          <a:endParaRPr lang="es-CO"/>
        </a:p>
      </dgm:t>
    </dgm:pt>
    <dgm:pt modelId="{2AAFEF04-3BA9-4D2D-B43B-E1819C1C200E}">
      <dgm:prSet phldrT="[Texto]"/>
      <dgm:spPr/>
      <dgm:t>
        <a:bodyPr/>
        <a:lstStyle/>
        <a:p>
          <a:r>
            <a:rPr lang="es-CO" b="1" dirty="0" smtClean="0"/>
            <a:t>Producción por habitante 0.95 kg/día</a:t>
          </a:r>
        </a:p>
      </dgm:t>
    </dgm:pt>
    <dgm:pt modelId="{9D9E5D55-CE72-48E3-8A80-E43EE9333378}" type="parTrans" cxnId="{56ECA17E-301C-4A27-949D-3C0FD3C48F07}">
      <dgm:prSet/>
      <dgm:spPr/>
      <dgm:t>
        <a:bodyPr/>
        <a:lstStyle/>
        <a:p>
          <a:endParaRPr lang="es-CO"/>
        </a:p>
      </dgm:t>
    </dgm:pt>
    <dgm:pt modelId="{387FEE95-133D-4371-8DD8-DB84AB119745}" type="sibTrans" cxnId="{56ECA17E-301C-4A27-949D-3C0FD3C48F07}">
      <dgm:prSet/>
      <dgm:spPr/>
      <dgm:t>
        <a:bodyPr/>
        <a:lstStyle/>
        <a:p>
          <a:endParaRPr lang="es-CO"/>
        </a:p>
      </dgm:t>
    </dgm:pt>
    <dgm:pt modelId="{D10E54A6-D604-4859-BB43-8612692FC50D}" type="pres">
      <dgm:prSet presAssocID="{63E37D15-757D-4E90-8708-3793D2C6FCE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4DEAA6F-61DC-4423-9797-101DD5027682}" type="pres">
      <dgm:prSet presAssocID="{63E37D15-757D-4E90-8708-3793D2C6FCE2}" presName="dummyMaxCanvas" presStyleCnt="0">
        <dgm:presLayoutVars/>
      </dgm:prSet>
      <dgm:spPr/>
    </dgm:pt>
    <dgm:pt modelId="{AA30051A-43E3-4B39-BA5F-17C5D8050403}" type="pres">
      <dgm:prSet presAssocID="{63E37D15-757D-4E90-8708-3793D2C6FCE2}" presName="ThreeNodes_1" presStyleLbl="node1" presStyleIdx="0" presStyleCnt="3" custLinFactNeighborY="-65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811878-CBB7-4D52-AD00-A6AF5E80DB86}" type="pres">
      <dgm:prSet presAssocID="{63E37D15-757D-4E90-8708-3793D2C6FCE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54A3AB-657C-4C10-9B34-FCB6FA481C57}" type="pres">
      <dgm:prSet presAssocID="{63E37D15-757D-4E90-8708-3793D2C6FCE2}" presName="ThreeNodes_3" presStyleLbl="node1" presStyleIdx="2" presStyleCnt="3" custLinFactNeighborX="6250" custLinFactNeighborY="7389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CA1B3A-9F9E-4E6D-B44B-D862F7D19F8D}" type="pres">
      <dgm:prSet presAssocID="{63E37D15-757D-4E90-8708-3793D2C6FCE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762564-39A2-4B5B-95EF-C562A9D680C4}" type="pres">
      <dgm:prSet presAssocID="{63E37D15-757D-4E90-8708-3793D2C6FCE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C1DC6A-F0BA-48FE-9992-9FCFA63B4CC9}" type="pres">
      <dgm:prSet presAssocID="{63E37D15-757D-4E90-8708-3793D2C6FCE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83567D-3EAC-43DE-AA86-213CE52B331D}" type="pres">
      <dgm:prSet presAssocID="{63E37D15-757D-4E90-8708-3793D2C6FCE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D63025-24E3-4CCC-9F74-4D7B984F988C}" type="pres">
      <dgm:prSet presAssocID="{63E37D15-757D-4E90-8708-3793D2C6FCE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2BBA319-FB4B-2D41-93B4-ACCF7E972C6C}" type="presOf" srcId="{757D221D-F92F-4DE6-A580-62DDB929F353}" destId="{AA30051A-43E3-4B39-BA5F-17C5D8050403}" srcOrd="0" destOrd="0" presId="urn:microsoft.com/office/officeart/2005/8/layout/vProcess5"/>
    <dgm:cxn modelId="{6364A1CA-8E71-CB46-A666-108E051404C9}" type="presOf" srcId="{81C9E5B0-680D-4A98-A921-2C505880C95F}" destId="{D083567D-3EAC-43DE-AA86-213CE52B331D}" srcOrd="1" destOrd="0" presId="urn:microsoft.com/office/officeart/2005/8/layout/vProcess5"/>
    <dgm:cxn modelId="{D5111B3D-5859-FB43-A7F7-C9D990D04F05}" type="presOf" srcId="{2AAFEF04-3BA9-4D2D-B43B-E1819C1C200E}" destId="{FED63025-24E3-4CCC-9F74-4D7B984F988C}" srcOrd="1" destOrd="0" presId="urn:microsoft.com/office/officeart/2005/8/layout/vProcess5"/>
    <dgm:cxn modelId="{56ECA17E-301C-4A27-949D-3C0FD3C48F07}" srcId="{63E37D15-757D-4E90-8708-3793D2C6FCE2}" destId="{2AAFEF04-3BA9-4D2D-B43B-E1819C1C200E}" srcOrd="2" destOrd="0" parTransId="{9D9E5D55-CE72-48E3-8A80-E43EE9333378}" sibTransId="{387FEE95-133D-4371-8DD8-DB84AB119745}"/>
    <dgm:cxn modelId="{1126E74F-F0C8-4CC3-9977-EF849D62B7E5}" srcId="{63E37D15-757D-4E90-8708-3793D2C6FCE2}" destId="{757D221D-F92F-4DE6-A580-62DDB929F353}" srcOrd="0" destOrd="0" parTransId="{9526689E-736E-42AF-844E-4455AB6C5985}" sibTransId="{6C8040E7-8B67-4F64-AC20-E270DE6EB675}"/>
    <dgm:cxn modelId="{B8027D65-C313-FF40-8FE4-E10F348FDC19}" type="presOf" srcId="{53EBA94D-424B-4856-A6C4-CBFF844EF0BC}" destId="{F2762564-39A2-4B5B-95EF-C562A9D680C4}" srcOrd="0" destOrd="0" presId="urn:microsoft.com/office/officeart/2005/8/layout/vProcess5"/>
    <dgm:cxn modelId="{86D9B6FC-5944-F341-92BE-661BC0C7EC54}" type="presOf" srcId="{757D221D-F92F-4DE6-A580-62DDB929F353}" destId="{96C1DC6A-F0BA-48FE-9992-9FCFA63B4CC9}" srcOrd="1" destOrd="0" presId="urn:microsoft.com/office/officeart/2005/8/layout/vProcess5"/>
    <dgm:cxn modelId="{45E331F5-C694-D445-9DAA-2A749081D075}" type="presOf" srcId="{63E37D15-757D-4E90-8708-3793D2C6FCE2}" destId="{D10E54A6-D604-4859-BB43-8612692FC50D}" srcOrd="0" destOrd="0" presId="urn:microsoft.com/office/officeart/2005/8/layout/vProcess5"/>
    <dgm:cxn modelId="{5E9B623C-0A75-6640-9035-26297F2BB11B}" type="presOf" srcId="{2AAFEF04-3BA9-4D2D-B43B-E1819C1C200E}" destId="{5454A3AB-657C-4C10-9B34-FCB6FA481C57}" srcOrd="0" destOrd="0" presId="urn:microsoft.com/office/officeart/2005/8/layout/vProcess5"/>
    <dgm:cxn modelId="{C566DF90-1C20-8146-952E-87838B159CFB}" type="presOf" srcId="{6C8040E7-8B67-4F64-AC20-E270DE6EB675}" destId="{39CA1B3A-9F9E-4E6D-B44B-D862F7D19F8D}" srcOrd="0" destOrd="0" presId="urn:microsoft.com/office/officeart/2005/8/layout/vProcess5"/>
    <dgm:cxn modelId="{735346A4-91CC-3D4B-BF69-A5EE1F288276}" type="presOf" srcId="{81C9E5B0-680D-4A98-A921-2C505880C95F}" destId="{41811878-CBB7-4D52-AD00-A6AF5E80DB86}" srcOrd="0" destOrd="0" presId="urn:microsoft.com/office/officeart/2005/8/layout/vProcess5"/>
    <dgm:cxn modelId="{1CE3E0E9-860F-4E6B-9E1A-669B93C98AAE}" srcId="{63E37D15-757D-4E90-8708-3793D2C6FCE2}" destId="{81C9E5B0-680D-4A98-A921-2C505880C95F}" srcOrd="1" destOrd="0" parTransId="{0A722BC3-F083-4C38-8B18-F7BFFF4828BF}" sibTransId="{53EBA94D-424B-4856-A6C4-CBFF844EF0BC}"/>
    <dgm:cxn modelId="{D6683741-EB84-BC4E-90E2-EFE546A2FD03}" type="presParOf" srcId="{D10E54A6-D604-4859-BB43-8612692FC50D}" destId="{14DEAA6F-61DC-4423-9797-101DD5027682}" srcOrd="0" destOrd="0" presId="urn:microsoft.com/office/officeart/2005/8/layout/vProcess5"/>
    <dgm:cxn modelId="{3CF5935F-6E86-604A-A739-04A375D28ED6}" type="presParOf" srcId="{D10E54A6-D604-4859-BB43-8612692FC50D}" destId="{AA30051A-43E3-4B39-BA5F-17C5D8050403}" srcOrd="1" destOrd="0" presId="urn:microsoft.com/office/officeart/2005/8/layout/vProcess5"/>
    <dgm:cxn modelId="{9D065921-D4AE-2B4A-AADD-19BE87BA9F08}" type="presParOf" srcId="{D10E54A6-D604-4859-BB43-8612692FC50D}" destId="{41811878-CBB7-4D52-AD00-A6AF5E80DB86}" srcOrd="2" destOrd="0" presId="urn:microsoft.com/office/officeart/2005/8/layout/vProcess5"/>
    <dgm:cxn modelId="{9B5CD5D7-6A98-724C-A1AA-D8400E2786C4}" type="presParOf" srcId="{D10E54A6-D604-4859-BB43-8612692FC50D}" destId="{5454A3AB-657C-4C10-9B34-FCB6FA481C57}" srcOrd="3" destOrd="0" presId="urn:microsoft.com/office/officeart/2005/8/layout/vProcess5"/>
    <dgm:cxn modelId="{BAD88DB3-2929-884C-A248-AB2700FF662F}" type="presParOf" srcId="{D10E54A6-D604-4859-BB43-8612692FC50D}" destId="{39CA1B3A-9F9E-4E6D-B44B-D862F7D19F8D}" srcOrd="4" destOrd="0" presId="urn:microsoft.com/office/officeart/2005/8/layout/vProcess5"/>
    <dgm:cxn modelId="{93317334-15C0-EF4C-AFE2-F2F707BBBD9A}" type="presParOf" srcId="{D10E54A6-D604-4859-BB43-8612692FC50D}" destId="{F2762564-39A2-4B5B-95EF-C562A9D680C4}" srcOrd="5" destOrd="0" presId="urn:microsoft.com/office/officeart/2005/8/layout/vProcess5"/>
    <dgm:cxn modelId="{A7CCB2E7-CE85-3B4B-A9B2-E8036E1353D5}" type="presParOf" srcId="{D10E54A6-D604-4859-BB43-8612692FC50D}" destId="{96C1DC6A-F0BA-48FE-9992-9FCFA63B4CC9}" srcOrd="6" destOrd="0" presId="urn:microsoft.com/office/officeart/2005/8/layout/vProcess5"/>
    <dgm:cxn modelId="{394B652C-D5E9-7A49-AAA4-674BC1DE2C5C}" type="presParOf" srcId="{D10E54A6-D604-4859-BB43-8612692FC50D}" destId="{D083567D-3EAC-43DE-AA86-213CE52B331D}" srcOrd="7" destOrd="0" presId="urn:microsoft.com/office/officeart/2005/8/layout/vProcess5"/>
    <dgm:cxn modelId="{B2C1E0F3-AA08-E348-99F6-2222F105BED1}" type="presParOf" srcId="{D10E54A6-D604-4859-BB43-8612692FC50D}" destId="{FED63025-24E3-4CCC-9F74-4D7B984F988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161A2-B689-493D-A685-0D378A37D525}">
      <dsp:nvSpPr>
        <dsp:cNvPr id="0" name=""/>
        <dsp:cNvSpPr/>
      </dsp:nvSpPr>
      <dsp:spPr>
        <a:xfrm>
          <a:off x="5104915" y="2094933"/>
          <a:ext cx="91440" cy="244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69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4D754-9C3A-413D-9D5F-6EC9F64B0467}">
      <dsp:nvSpPr>
        <dsp:cNvPr id="0" name=""/>
        <dsp:cNvSpPr/>
      </dsp:nvSpPr>
      <dsp:spPr>
        <a:xfrm>
          <a:off x="3893962" y="1315979"/>
          <a:ext cx="1256673" cy="244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51"/>
              </a:lnTo>
              <a:lnTo>
                <a:pt x="1256673" y="166751"/>
              </a:lnTo>
              <a:lnTo>
                <a:pt x="1256673" y="2446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297F9-3890-4EFF-A6C3-45D60948BD37}">
      <dsp:nvSpPr>
        <dsp:cNvPr id="0" name=""/>
        <dsp:cNvSpPr/>
      </dsp:nvSpPr>
      <dsp:spPr>
        <a:xfrm>
          <a:off x="2591569" y="2873887"/>
          <a:ext cx="91440" cy="244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69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0BC67-86B6-49A4-BB71-F4E7C1028721}">
      <dsp:nvSpPr>
        <dsp:cNvPr id="0" name=""/>
        <dsp:cNvSpPr/>
      </dsp:nvSpPr>
      <dsp:spPr>
        <a:xfrm>
          <a:off x="2591569" y="2094933"/>
          <a:ext cx="91440" cy="244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69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05116-4B79-49B1-9EEB-5167B267276B}">
      <dsp:nvSpPr>
        <dsp:cNvPr id="0" name=""/>
        <dsp:cNvSpPr/>
      </dsp:nvSpPr>
      <dsp:spPr>
        <a:xfrm>
          <a:off x="2637289" y="1315979"/>
          <a:ext cx="1256673" cy="244693"/>
        </a:xfrm>
        <a:custGeom>
          <a:avLst/>
          <a:gdLst/>
          <a:ahLst/>
          <a:cxnLst/>
          <a:rect l="0" t="0" r="0" b="0"/>
          <a:pathLst>
            <a:path>
              <a:moveTo>
                <a:pt x="1256673" y="0"/>
              </a:moveTo>
              <a:lnTo>
                <a:pt x="1256673" y="166751"/>
              </a:lnTo>
              <a:lnTo>
                <a:pt x="0" y="166751"/>
              </a:lnTo>
              <a:lnTo>
                <a:pt x="0" y="2446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D0363-F151-47B6-95A4-805BA83111EB}">
      <dsp:nvSpPr>
        <dsp:cNvPr id="0" name=""/>
        <dsp:cNvSpPr/>
      </dsp:nvSpPr>
      <dsp:spPr>
        <a:xfrm>
          <a:off x="2637289" y="537025"/>
          <a:ext cx="1256673" cy="244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51"/>
              </a:lnTo>
              <a:lnTo>
                <a:pt x="1256673" y="166751"/>
              </a:lnTo>
              <a:lnTo>
                <a:pt x="1256673" y="2446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B9CEF-13F1-40B3-95BA-EC4AF99AA3A9}">
      <dsp:nvSpPr>
        <dsp:cNvPr id="0" name=""/>
        <dsp:cNvSpPr/>
      </dsp:nvSpPr>
      <dsp:spPr>
        <a:xfrm>
          <a:off x="1380616" y="537025"/>
          <a:ext cx="1256673" cy="244693"/>
        </a:xfrm>
        <a:custGeom>
          <a:avLst/>
          <a:gdLst/>
          <a:ahLst/>
          <a:cxnLst/>
          <a:rect l="0" t="0" r="0" b="0"/>
          <a:pathLst>
            <a:path>
              <a:moveTo>
                <a:pt x="1256673" y="0"/>
              </a:moveTo>
              <a:lnTo>
                <a:pt x="1256673" y="166751"/>
              </a:lnTo>
              <a:lnTo>
                <a:pt x="0" y="166751"/>
              </a:lnTo>
              <a:lnTo>
                <a:pt x="0" y="2446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6A530-EF86-48E6-A7D5-ABB3608FEE29}">
      <dsp:nvSpPr>
        <dsp:cNvPr id="0" name=""/>
        <dsp:cNvSpPr/>
      </dsp:nvSpPr>
      <dsp:spPr>
        <a:xfrm>
          <a:off x="1474100" y="2765"/>
          <a:ext cx="2326378" cy="534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A9841-3595-4885-BC04-2C27CB74BA53}">
      <dsp:nvSpPr>
        <dsp:cNvPr id="0" name=""/>
        <dsp:cNvSpPr/>
      </dsp:nvSpPr>
      <dsp:spPr>
        <a:xfrm>
          <a:off x="1567584" y="91574"/>
          <a:ext cx="2326378" cy="534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Vice </a:t>
          </a:r>
          <a:r>
            <a:rPr lang="es-ES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Rector </a:t>
          </a:r>
          <a:endParaRPr lang="es-CO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3232" y="107222"/>
        <a:ext cx="2295082" cy="502964"/>
      </dsp:txXfrm>
    </dsp:sp>
    <dsp:sp modelId="{6F53BFBD-DB1D-42FB-8144-35FFDCAEA19D}">
      <dsp:nvSpPr>
        <dsp:cNvPr id="0" name=""/>
        <dsp:cNvSpPr/>
      </dsp:nvSpPr>
      <dsp:spPr>
        <a:xfrm>
          <a:off x="217427" y="781719"/>
          <a:ext cx="2326378" cy="5342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CD02-ADF5-435A-BE1B-503C9C472C15}">
      <dsp:nvSpPr>
        <dsp:cNvPr id="0" name=""/>
        <dsp:cNvSpPr/>
      </dsp:nvSpPr>
      <dsp:spPr>
        <a:xfrm>
          <a:off x="310910" y="870528"/>
          <a:ext cx="2326378" cy="534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Coordinador Nacional SGA</a:t>
          </a:r>
          <a:endParaRPr lang="es-CO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558" y="886176"/>
        <a:ext cx="2295082" cy="502964"/>
      </dsp:txXfrm>
    </dsp:sp>
    <dsp:sp modelId="{CE5E0E9A-D56E-4E3D-A15A-A61CC2751231}">
      <dsp:nvSpPr>
        <dsp:cNvPr id="0" name=""/>
        <dsp:cNvSpPr/>
      </dsp:nvSpPr>
      <dsp:spPr>
        <a:xfrm>
          <a:off x="2730773" y="781719"/>
          <a:ext cx="2326378" cy="5342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FFF3D-6C93-439F-9A38-63E5855422C9}">
      <dsp:nvSpPr>
        <dsp:cNvPr id="0" name=""/>
        <dsp:cNvSpPr/>
      </dsp:nvSpPr>
      <dsp:spPr>
        <a:xfrm>
          <a:off x="2824257" y="870528"/>
          <a:ext cx="2326378" cy="534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Comit</a:t>
          </a:r>
          <a:r>
            <a:rPr lang="es-ES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é</a:t>
          </a: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tecnico nacional del SGA</a:t>
          </a:r>
          <a:endParaRPr lang="es-CO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9905" y="886176"/>
        <a:ext cx="2295082" cy="502964"/>
      </dsp:txXfrm>
    </dsp:sp>
    <dsp:sp modelId="{3AFBC324-3CC8-4D58-A098-8C93B12F27EE}">
      <dsp:nvSpPr>
        <dsp:cNvPr id="0" name=""/>
        <dsp:cNvSpPr/>
      </dsp:nvSpPr>
      <dsp:spPr>
        <a:xfrm>
          <a:off x="1474100" y="1560673"/>
          <a:ext cx="2326378" cy="5342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9B399-A3FF-4B50-BCD5-C09CF3697D53}">
      <dsp:nvSpPr>
        <dsp:cNvPr id="0" name=""/>
        <dsp:cNvSpPr/>
      </dsp:nvSpPr>
      <dsp:spPr>
        <a:xfrm>
          <a:off x="1567584" y="1649482"/>
          <a:ext cx="2326378" cy="534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Vice </a:t>
          </a:r>
          <a:r>
            <a:rPr lang="es-ES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Rectores Sedes Andinas</a:t>
          </a:r>
          <a:endParaRPr lang="es-CO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3232" y="1665130"/>
        <a:ext cx="2295082" cy="502964"/>
      </dsp:txXfrm>
    </dsp:sp>
    <dsp:sp modelId="{212B75EB-3949-48D1-9271-7D4680A46066}">
      <dsp:nvSpPr>
        <dsp:cNvPr id="0" name=""/>
        <dsp:cNvSpPr/>
      </dsp:nvSpPr>
      <dsp:spPr>
        <a:xfrm>
          <a:off x="1474100" y="2339627"/>
          <a:ext cx="2326378" cy="534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C7C22-5238-4447-995B-32956C6FE74E}">
      <dsp:nvSpPr>
        <dsp:cNvPr id="0" name=""/>
        <dsp:cNvSpPr/>
      </dsp:nvSpPr>
      <dsp:spPr>
        <a:xfrm>
          <a:off x="1567584" y="2428436"/>
          <a:ext cx="2326378" cy="534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OGAs </a:t>
          </a:r>
          <a:r>
            <a:rPr lang="es-ES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Oficinas de Gestion Ambiental sedes Andinas</a:t>
          </a:r>
          <a:endParaRPr lang="es-CO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3232" y="2444084"/>
        <a:ext cx="2295082" cy="502964"/>
      </dsp:txXfrm>
    </dsp:sp>
    <dsp:sp modelId="{1A735AF9-A3A0-4B6B-AC53-E5C0DE527CAE}">
      <dsp:nvSpPr>
        <dsp:cNvPr id="0" name=""/>
        <dsp:cNvSpPr/>
      </dsp:nvSpPr>
      <dsp:spPr>
        <a:xfrm>
          <a:off x="1474100" y="3118581"/>
          <a:ext cx="2326378" cy="534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C5C50-93FC-4C52-A433-D33E018B68D7}">
      <dsp:nvSpPr>
        <dsp:cNvPr id="0" name=""/>
        <dsp:cNvSpPr/>
      </dsp:nvSpPr>
      <dsp:spPr>
        <a:xfrm>
          <a:off x="1567584" y="3207390"/>
          <a:ext cx="2326378" cy="534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Departamentos Operacionales</a:t>
          </a:r>
          <a:endParaRPr lang="es-CO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3232" y="3223038"/>
        <a:ext cx="2295082" cy="502964"/>
      </dsp:txXfrm>
    </dsp:sp>
    <dsp:sp modelId="{CC72F2C7-DBCE-48BD-B4CE-B957839C895D}">
      <dsp:nvSpPr>
        <dsp:cNvPr id="0" name=""/>
        <dsp:cNvSpPr/>
      </dsp:nvSpPr>
      <dsp:spPr>
        <a:xfrm>
          <a:off x="3987446" y="1560673"/>
          <a:ext cx="2326378" cy="5342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CAF40-FEB4-4929-A2F0-CB46E3CE1093}">
      <dsp:nvSpPr>
        <dsp:cNvPr id="0" name=""/>
        <dsp:cNvSpPr/>
      </dsp:nvSpPr>
      <dsp:spPr>
        <a:xfrm>
          <a:off x="4080930" y="1649482"/>
          <a:ext cx="2326378" cy="534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Directores de sedes de presencia nacional</a:t>
          </a:r>
          <a:endParaRPr lang="es-CO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6578" y="1665130"/>
        <a:ext cx="2295082" cy="502964"/>
      </dsp:txXfrm>
    </dsp:sp>
    <dsp:sp modelId="{958A7E9E-6285-474F-A3C7-D67840339F2F}">
      <dsp:nvSpPr>
        <dsp:cNvPr id="0" name=""/>
        <dsp:cNvSpPr/>
      </dsp:nvSpPr>
      <dsp:spPr>
        <a:xfrm>
          <a:off x="3987446" y="2339627"/>
          <a:ext cx="2326378" cy="534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33644-555F-4D1E-BF70-D230BB53506F}">
      <dsp:nvSpPr>
        <dsp:cNvPr id="0" name=""/>
        <dsp:cNvSpPr/>
      </dsp:nvSpPr>
      <dsp:spPr>
        <a:xfrm>
          <a:off x="4080930" y="2428436"/>
          <a:ext cx="2326378" cy="534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 a cargo del SGA en las sedes de presencia Nal</a:t>
          </a:r>
          <a:endParaRPr lang="es-CO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6578" y="2444084"/>
        <a:ext cx="2295082" cy="502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0051A-43E3-4B39-BA5F-17C5D8050403}">
      <dsp:nvSpPr>
        <dsp:cNvPr id="0" name=""/>
        <dsp:cNvSpPr/>
      </dsp:nvSpPr>
      <dsp:spPr>
        <a:xfrm>
          <a:off x="0" y="0"/>
          <a:ext cx="3886227" cy="7905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En Colombia 30.000 Ton/día</a:t>
          </a:r>
          <a:endParaRPr lang="es-CO" sz="2100" b="1" kern="1200" dirty="0"/>
        </a:p>
      </dsp:txBody>
      <dsp:txXfrm>
        <a:off x="23155" y="23155"/>
        <a:ext cx="3033131" cy="744269"/>
      </dsp:txXfrm>
    </dsp:sp>
    <dsp:sp modelId="{41811878-CBB7-4D52-AD00-A6AF5E80DB86}">
      <dsp:nvSpPr>
        <dsp:cNvPr id="0" name=""/>
        <dsp:cNvSpPr/>
      </dsp:nvSpPr>
      <dsp:spPr>
        <a:xfrm>
          <a:off x="342902" y="922342"/>
          <a:ext cx="3886227" cy="7905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Bogotá 6.800 Ton/día</a:t>
          </a:r>
          <a:endParaRPr lang="es-CO" sz="2100" b="1" kern="1200" dirty="0"/>
        </a:p>
      </dsp:txBody>
      <dsp:txXfrm>
        <a:off x="366057" y="945497"/>
        <a:ext cx="2983138" cy="744269"/>
      </dsp:txXfrm>
    </dsp:sp>
    <dsp:sp modelId="{5454A3AB-657C-4C10-9B34-FCB6FA481C57}">
      <dsp:nvSpPr>
        <dsp:cNvPr id="0" name=""/>
        <dsp:cNvSpPr/>
      </dsp:nvSpPr>
      <dsp:spPr>
        <a:xfrm>
          <a:off x="685804" y="1844684"/>
          <a:ext cx="3886227" cy="7905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Producción por habitante 0.95 kg/día</a:t>
          </a:r>
        </a:p>
      </dsp:txBody>
      <dsp:txXfrm>
        <a:off x="708959" y="1867839"/>
        <a:ext cx="2983138" cy="744269"/>
      </dsp:txXfrm>
    </dsp:sp>
    <dsp:sp modelId="{39CA1B3A-9F9E-4E6D-B44B-D862F7D19F8D}">
      <dsp:nvSpPr>
        <dsp:cNvPr id="0" name=""/>
        <dsp:cNvSpPr/>
      </dsp:nvSpPr>
      <dsp:spPr>
        <a:xfrm>
          <a:off x="3372350" y="599522"/>
          <a:ext cx="513876" cy="513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/>
        </a:p>
      </dsp:txBody>
      <dsp:txXfrm>
        <a:off x="3487972" y="599522"/>
        <a:ext cx="282632" cy="386692"/>
      </dsp:txXfrm>
    </dsp:sp>
    <dsp:sp modelId="{F2762564-39A2-4B5B-95EF-C562A9D680C4}">
      <dsp:nvSpPr>
        <dsp:cNvPr id="0" name=""/>
        <dsp:cNvSpPr/>
      </dsp:nvSpPr>
      <dsp:spPr>
        <a:xfrm>
          <a:off x="3715253" y="1516594"/>
          <a:ext cx="513876" cy="513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/>
        </a:p>
      </dsp:txBody>
      <dsp:txXfrm>
        <a:off x="3830875" y="1516594"/>
        <a:ext cx="282632" cy="38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C74FE-3115-4955-A95A-BABB509B4066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D0D0-7B97-4553-AF41-6CD14E501731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072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D0D0-7B97-4553-AF41-6CD14E501731}" type="slidenum">
              <a:rPr lang="es-CO" smtClean="0"/>
              <a:pPr/>
              <a:t>25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831C-3784-475F-A96A-783901247B6D}" type="datetimeFigureOut">
              <a:rPr lang="es-CO" smtClean="0"/>
              <a:pPr/>
              <a:t>22/08/17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C813-B10B-4B04-8D04-357E413C915C}" type="slidenum">
              <a:rPr lang="es-CO" smtClean="0"/>
              <a:pPr/>
              <a:t>‹Nr.›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3.jpe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jhramirezfra@unal.edu.co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96523" y="4221088"/>
            <a:ext cx="77724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4300" dirty="0">
              <a:latin typeface="Ancizar Sans" panose="020B0602040300000003" pitchFamily="34" charset="0"/>
            </a:endParaRPr>
          </a:p>
          <a:p>
            <a:pPr algn="l"/>
            <a:r>
              <a:rPr lang="es-CO" sz="9600" b="1" dirty="0">
                <a:latin typeface="Ancizar Sans" panose="020B0602040300000003" pitchFamily="34" charset="0"/>
              </a:rPr>
              <a:t>José Herney Ramírez Franco</a:t>
            </a:r>
            <a:r>
              <a:rPr lang="es-CO" sz="9600" dirty="0">
                <a:latin typeface="Ancizar Sans" panose="020B0602040300000003" pitchFamily="34" charset="0"/>
              </a:rPr>
              <a:t/>
            </a:r>
            <a:br>
              <a:rPr lang="es-CO" sz="9600" dirty="0">
                <a:latin typeface="Ancizar Sans" panose="020B0602040300000003" pitchFamily="34" charset="0"/>
              </a:rPr>
            </a:br>
            <a:r>
              <a:rPr lang="es-CO" sz="9600" dirty="0" smtClean="0">
                <a:latin typeface="Ancizar Sans" panose="020B0602040300000003" pitchFamily="34" charset="0"/>
              </a:rPr>
              <a:t>Profesor Asociado</a:t>
            </a:r>
            <a:endParaRPr lang="es-CO" sz="9600" dirty="0">
              <a:latin typeface="Ancizar Sans" panose="020B0602040300000003" pitchFamily="34" charset="0"/>
            </a:endParaRPr>
          </a:p>
          <a:p>
            <a:pPr algn="l"/>
            <a:r>
              <a:rPr lang="es-CO" sz="9600" dirty="0" smtClean="0">
                <a:latin typeface="Ancizar Sans" panose="020B0602040300000003" pitchFamily="34" charset="0"/>
              </a:rPr>
              <a:t>Coordinador Nacional del SGA</a:t>
            </a:r>
            <a:endParaRPr lang="es-CO" sz="9600" dirty="0">
              <a:latin typeface="Ancizar Sans" panose="020B0602040300000003" pitchFamily="34" charset="0"/>
            </a:endParaRPr>
          </a:p>
          <a:p>
            <a:pPr algn="l"/>
            <a:r>
              <a:rPr lang="es-CO" sz="9600" dirty="0">
                <a:latin typeface="Ancizar Sans" panose="020B0602040300000003" pitchFamily="34" charset="0"/>
              </a:rPr>
              <a:t>Universidad Nacional de Colombia</a:t>
            </a:r>
          </a:p>
          <a:p>
            <a:r>
              <a:rPr lang="es-CO" dirty="0"/>
              <a:t> 	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0893" y="2060848"/>
            <a:ext cx="7992888" cy="1363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4300" dirty="0" smtClean="0">
              <a:latin typeface="Ancizar Sans" panose="020B0602040300000003" pitchFamily="34" charset="0"/>
            </a:endParaRPr>
          </a:p>
          <a:p>
            <a:r>
              <a:rPr lang="es-CO" sz="5800" b="1" dirty="0" smtClean="0">
                <a:latin typeface="Ancizar Sans" panose="020B0602040300000003" pitchFamily="34" charset="0"/>
              </a:rPr>
              <a:t>Implementación del Sistema de Gestión Ambiental en la Universidad Nacional de Colombia </a:t>
            </a:r>
            <a:endParaRPr lang="es-CO" sz="5800" dirty="0" smtClean="0">
              <a:latin typeface="Ancizar Sans" panose="020B0602040300000003" pitchFamily="34" charset="0"/>
            </a:endParaRPr>
          </a:p>
          <a:p>
            <a:r>
              <a:rPr lang="es-CO" dirty="0" smtClean="0"/>
              <a:t> 	</a:t>
            </a:r>
            <a:endParaRPr lang="es-CO" dirty="0"/>
          </a:p>
        </p:txBody>
      </p:sp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412776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14" name="5 CuadroTexto"/>
            <p:cNvSpPr txBox="1"/>
            <p:nvPr/>
          </p:nvSpPr>
          <p:spPr>
            <a:xfrm>
              <a:off x="2011505" y="355441"/>
              <a:ext cx="4032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i="1" dirty="0" smtClean="0">
                  <a:latin typeface="Ancizar Sans" pitchFamily="34" charset="0"/>
                </a:rPr>
                <a:t>Comité Técnico Nacional - CTNSGA</a:t>
              </a:r>
              <a:endParaRPr lang="es-CO" sz="2400" b="1" i="1" dirty="0">
                <a:latin typeface="Ancizar Sans" pitchFamily="34" charset="0"/>
              </a:endParaRPr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134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828" y="1426753"/>
            <a:ext cx="7079580" cy="53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9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04" y="1454665"/>
            <a:ext cx="7151588" cy="53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2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828" y="1484784"/>
            <a:ext cx="6935564" cy="52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2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530469"/>
            <a:ext cx="6588224" cy="492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412776"/>
            <a:ext cx="7007572" cy="52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2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628800"/>
            <a:ext cx="6287492" cy="47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2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556792"/>
            <a:ext cx="6490816" cy="48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5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503834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5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484784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2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340768"/>
            <a:ext cx="7128792" cy="53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Imagen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21385"/>
            <a:ext cx="3398312" cy="4427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1259632" y="602128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Sedes de la Universidad Nacional </a:t>
            </a:r>
            <a:r>
              <a:rPr lang="es-CO" dirty="0" smtClean="0"/>
              <a:t>de Colombia </a:t>
            </a:r>
            <a:endParaRPr lang="es-ES" dirty="0"/>
          </a:p>
        </p:txBody>
      </p: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4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786050" y="285728"/>
            <a:ext cx="5857916" cy="857256"/>
          </a:xfrm>
        </p:spPr>
        <p:txBody>
          <a:bodyPr>
            <a:noAutofit/>
          </a:bodyPr>
          <a:lstStyle/>
          <a:p>
            <a:r>
              <a:rPr lang="es-CO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Segregación En La Fuente</a:t>
            </a:r>
            <a:endParaRPr lang="es-CO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43438" y="1596458"/>
            <a:ext cx="40005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han instalado una serie de contenedores en las zonas comunes internas, respondiendo al código de color y cumpliendo con las directrices del protocolo de segregación en la fuente del Plan de Saneamiento básico. </a:t>
            </a:r>
            <a:endParaRPr lang="es-CO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4857760"/>
            <a:ext cx="6984776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2400" b="1" kern="0" dirty="0" smtClean="0">
                <a:solidFill>
                  <a:schemeClr val="tx1">
                    <a:lumMod val="50000"/>
                  </a:schemeClr>
                </a:solidFill>
              </a:rPr>
              <a:t>PAPEL</a:t>
            </a:r>
            <a:r>
              <a:rPr lang="es-CO" sz="2400" b="1" kern="0" dirty="0" smtClean="0">
                <a:solidFill>
                  <a:schemeClr val="bg1"/>
                </a:solidFill>
              </a:rPr>
              <a:t>   </a:t>
            </a:r>
            <a:r>
              <a:rPr lang="es-CO" sz="2400" b="1" kern="0" dirty="0" smtClean="0">
                <a:solidFill>
                  <a:srgbClr val="0070C0"/>
                </a:solidFill>
              </a:rPr>
              <a:t>OTROS RECICLABLES</a:t>
            </a:r>
            <a:r>
              <a:rPr lang="es-CO" sz="2400" b="1" kern="0" dirty="0" smtClean="0"/>
              <a:t> </a:t>
            </a:r>
            <a:r>
              <a:rPr lang="es-CO" sz="2400" b="1" kern="0" dirty="0" smtClean="0">
                <a:solidFill>
                  <a:schemeClr val="bg1"/>
                </a:solidFill>
              </a:rPr>
              <a:t> </a:t>
            </a:r>
            <a:r>
              <a:rPr lang="es-CO" sz="2400" b="1" kern="0" dirty="0" smtClean="0">
                <a:solidFill>
                  <a:srgbClr val="00B050"/>
                </a:solidFill>
              </a:rPr>
              <a:t>ORDINARIOS</a:t>
            </a:r>
            <a:r>
              <a:rPr lang="es-CO" sz="2400" b="1" kern="0" dirty="0" smtClean="0"/>
              <a:t>  </a:t>
            </a:r>
            <a:r>
              <a:rPr lang="es-CO" sz="2400" b="1" kern="0" dirty="0" smtClean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2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Generar el hábito en la comunidad de la segregación desde el origen. </a:t>
            </a:r>
            <a:endParaRPr lang="es-CO" sz="22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005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31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53181" y="332656"/>
            <a:ext cx="6033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CO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Recolección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4282" y="1844824"/>
            <a:ext cx="50777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Ruta selectiva separada entre ordinarios y reciclables.</a:t>
            </a:r>
          </a:p>
          <a:p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Camión </a:t>
            </a:r>
            <a:r>
              <a:rPr lang="es-CO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compactador</a:t>
            </a:r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Iniciado a las 7:00 A.M. Y que finaliza a las 2:00 P.M.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1702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4591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40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55776" y="332656"/>
            <a:ext cx="687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4000" dirty="0" smtClean="0"/>
              <a:t>Recolección - Mapa De Puntos</a:t>
            </a:r>
            <a:endParaRPr lang="es-CO" sz="4000" dirty="0"/>
          </a:p>
        </p:txBody>
      </p:sp>
      <p:pic>
        <p:nvPicPr>
          <p:cNvPr id="4" name="3 Imagen" descr="RUTA DE BASURAS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428736"/>
            <a:ext cx="6572297" cy="49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1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28662" y="332656"/>
            <a:ext cx="6272494" cy="836712"/>
          </a:xfrm>
        </p:spPr>
        <p:txBody>
          <a:bodyPr>
            <a:normAutofit fontScale="90000"/>
          </a:bodyPr>
          <a:lstStyle/>
          <a:p>
            <a:pPr algn="l"/>
            <a:r>
              <a:rPr lang="es-CO" sz="4000" dirty="0" smtClean="0"/>
              <a:t>Separación En Centro De Acopio</a:t>
            </a:r>
            <a:endParaRPr lang="es-CO" sz="4000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539552" y="1736812"/>
            <a:ext cx="8280920" cy="9721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personal de la Asociación de Recicladores de Bogotá, selecciona, clasifica y empaca el material Reciclable, acopiándolo en un sector del centro, por algunos días.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59447"/>
            <a:ext cx="38862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93" y="2959447"/>
            <a:ext cx="218757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67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 cmpd="sng">
            <a:solidFill>
              <a:srgbClr val="002060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1142976" y="2643182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MANEJO DE RESIDUOS BIODEGRADABLES SEDE BOGOTÁ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09869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j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5362" name="Picture 2" descr="http://www.inforegion.pe/wp-content/uploads/planta-de-tratamiento-bas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2643174" y="135729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1571604" y="1500174"/>
            <a:ext cx="3071834" cy="1428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Diagrama"/>
          <p:cNvGraphicFramePr/>
          <p:nvPr/>
        </p:nvGraphicFramePr>
        <p:xfrm>
          <a:off x="285720" y="1071546"/>
          <a:ext cx="4572032" cy="263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214414" y="21429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</a:rPr>
              <a:t>PRODUCCIÓN DE RESIDUOS EN COLOMBIA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643406" y="3357538"/>
            <a:ext cx="4500594" cy="3500462"/>
          </a:xfrm>
          <a:prstGeom prst="round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Picture 12" descr="TIPOLOGIA DE LOS RESIDUOS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3500438"/>
            <a:ext cx="4577633" cy="36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366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214282" y="1500174"/>
            <a:ext cx="7392988" cy="416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5600" algn="ctr">
              <a:spcBef>
                <a:spcPct val="20000"/>
              </a:spcBef>
              <a:defRPr/>
            </a:pPr>
            <a:r>
              <a:rPr lang="es-CO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Residuos orgánicos no contaminados que </a:t>
            </a:r>
            <a:r>
              <a:rPr lang="es-CO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 </a:t>
            </a:r>
            <a:r>
              <a:rPr lang="es-CO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descomponen </a:t>
            </a:r>
            <a:r>
              <a:rPr lang="es-CO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fácilmente en el ambiente</a:t>
            </a:r>
            <a:r>
              <a:rPr lang="es-CO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</a:p>
          <a:p>
            <a:pPr indent="355600" algn="ctr">
              <a:spcBef>
                <a:spcPct val="20000"/>
              </a:spcBef>
              <a:defRPr/>
            </a:pPr>
            <a:endParaRPr lang="es-CO" sz="2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O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Vegetales y residuos </a:t>
            </a:r>
            <a:r>
              <a:rPr lang="es-CO" sz="2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alimenticios no </a:t>
            </a:r>
            <a:r>
              <a:rPr lang="es-CO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infectados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O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Cuncho </a:t>
            </a:r>
            <a:r>
              <a:rPr lang="es-CO" sz="2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s-CO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café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O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Poda de prados y jardines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O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Heces fecales (animales sanos)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O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Barrido (tierra y hojas</a:t>
            </a:r>
            <a:r>
              <a:rPr lang="es-CO" sz="2200" b="1" kern="0" dirty="0" smtClean="0">
                <a:solidFill>
                  <a:srgbClr val="006600"/>
                </a:solidFill>
                <a:latin typeface="+mj-lt"/>
              </a:rPr>
              <a:t>)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es-CO" sz="2400" b="1" kern="0" dirty="0" smtClean="0">
              <a:solidFill>
                <a:srgbClr val="00B05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s-CO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Usado en:</a:t>
            </a:r>
            <a:endParaRPr lang="es-CO" sz="2800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s-CO" sz="4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Compostaje-</a:t>
            </a:r>
            <a:r>
              <a:rPr lang="es-CO" sz="40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Lombricultura</a:t>
            </a:r>
            <a:endParaRPr lang="es-CO" sz="4000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2" descr="http://t0.gstatic.com/images?q=tbn:ANd9GcQRnuGQrsfn_Cm2jC9HwOSS-XChwqFJLnl2X3tp5-wuLBrGn-7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786058"/>
            <a:ext cx="2237108" cy="2500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2643174" y="35716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Residuos Biodegradables</a:t>
            </a:r>
            <a:endParaRPr lang="es-CO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6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071538" y="471488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70% del total del área del campus, son áreas verdes.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428992" y="35716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Generalidades</a:t>
            </a:r>
            <a:endParaRPr lang="es-CO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14414" y="5572140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Semanalmente se producen 40 m</a:t>
            </a:r>
            <a:r>
              <a:rPr lang="es-CO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pasto resultante del mantenimiento de los prados.</a:t>
            </a:r>
            <a:endParaRPr lang="es-CO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0005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13237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31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cmpd="sng">
            <a:solidFill>
              <a:srgbClr val="002060"/>
            </a:solidFill>
          </a:ln>
        </p:spPr>
      </p:pic>
      <p:pic>
        <p:nvPicPr>
          <p:cNvPr id="6" name="Picture 3" descr="F:\DCIM\126___02\IMG_1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143272" cy="2426521"/>
          </a:xfrm>
          <a:prstGeom prst="ellipse">
            <a:avLst/>
          </a:prstGeom>
          <a:noFill/>
          <a:ln cmpd="sng">
            <a:solidFill>
              <a:srgbClr val="002060"/>
            </a:solidFill>
          </a:ln>
        </p:spPr>
      </p:pic>
      <p:pic>
        <p:nvPicPr>
          <p:cNvPr id="8" name="Picture 4" descr="F:\DCIM\126___02\IMG_1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286256"/>
            <a:ext cx="3155949" cy="2366962"/>
          </a:xfrm>
          <a:prstGeom prst="ellipse">
            <a:avLst/>
          </a:prstGeom>
          <a:noFill/>
          <a:ln cmpd="sng">
            <a:solidFill>
              <a:srgbClr val="002060"/>
            </a:solidFill>
          </a:ln>
        </p:spPr>
      </p:pic>
      <p:pic>
        <p:nvPicPr>
          <p:cNvPr id="9" name="Picture 7" descr="F:\DCIM\126___02\IMG_1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256"/>
            <a:ext cx="3143272" cy="2357454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321467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Materias Primas</a:t>
            </a:r>
            <a:endParaRPr lang="es-CO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482343" y="1571612"/>
            <a:ext cx="15899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Poda de pasto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732510" y="6060064"/>
            <a:ext cx="17679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Poda de arboles</a:t>
            </a:r>
            <a:endParaRPr lang="es-E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214942" y="5786454"/>
            <a:ext cx="19239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Cama de animales</a:t>
            </a:r>
          </a:p>
          <a:p>
            <a:pPr algn="ctr"/>
            <a:r>
              <a:rPr lang="es-ES" b="1" dirty="0" smtClean="0"/>
              <a:t> Y estiércol</a:t>
            </a:r>
            <a:endParaRPr lang="es-ES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795667" y="4572008"/>
            <a:ext cx="16335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Cuncho de café</a:t>
            </a:r>
            <a:endParaRPr lang="es-ES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8956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404113" y="1883688"/>
            <a:ext cx="23070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Residuos de cafeterías</a:t>
            </a:r>
            <a:endParaRPr lang="es-ES" b="1" dirty="0"/>
          </a:p>
        </p:txBody>
      </p:sp>
      <p:grpSp>
        <p:nvGrpSpPr>
          <p:cNvPr id="2" name="12 Grupo"/>
          <p:cNvGrpSpPr/>
          <p:nvPr/>
        </p:nvGrpSpPr>
        <p:grpSpPr>
          <a:xfrm>
            <a:off x="3571868" y="2786058"/>
            <a:ext cx="2071702" cy="2214578"/>
            <a:chOff x="1979712" y="2852936"/>
            <a:chExt cx="2938931" cy="338437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9712" y="2852936"/>
              <a:ext cx="2938931" cy="19442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t="48148"/>
            <a:stretch>
              <a:fillRect/>
            </a:stretch>
          </p:blipFill>
          <p:spPr bwMode="auto">
            <a:xfrm>
              <a:off x="1979712" y="4293096"/>
              <a:ext cx="2938931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t="48148"/>
            <a:stretch>
              <a:fillRect/>
            </a:stretch>
          </p:blipFill>
          <p:spPr bwMode="auto">
            <a:xfrm rot="10800000">
              <a:off x="1979712" y="5229200"/>
              <a:ext cx="2938931" cy="1008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150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85852" y="5357826"/>
            <a:ext cx="2928958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Cafeterías </a:t>
            </a:r>
          </a:p>
          <a:p>
            <a:pPr algn="ctr"/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Lunes a viernes de  1 a 3:30 de la tarde</a:t>
            </a:r>
            <a:endParaRPr lang="es-CO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14876" y="5357826"/>
            <a:ext cx="2643206" cy="14465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Cuncho de café</a:t>
            </a:r>
          </a:p>
          <a:p>
            <a:pPr algn="ctr"/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Miércoles y viernes de 1 a 3:30 de la tarde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28926" y="428604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Rutas De Recolección</a:t>
            </a:r>
            <a:endParaRPr lang="es-CO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565275"/>
            <a:ext cx="55927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1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sp>
        <p:nvSpPr>
          <p:cNvPr id="20" name="Rectangle 9"/>
          <p:cNvSpPr txBox="1">
            <a:spLocks noChangeArrowheads="1"/>
          </p:cNvSpPr>
          <p:nvPr/>
        </p:nvSpPr>
        <p:spPr>
          <a:xfrm>
            <a:off x="251520" y="1628800"/>
            <a:ext cx="85334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170000"/>
              </a:lnSpc>
              <a:spcBef>
                <a:spcPct val="20000"/>
              </a:spcBef>
            </a:pPr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Aprox. 50000 </a:t>
            </a:r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</a:t>
            </a:r>
          </a:p>
          <a:p>
            <a:pPr lvl="0" algn="ctr">
              <a:lnSpc>
                <a:spcPct val="170000"/>
              </a:lnSpc>
              <a:spcBef>
                <a:spcPct val="20000"/>
              </a:spcBef>
            </a:pPr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3007 </a:t>
            </a:r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ADMINISTRATIVOS</a:t>
            </a:r>
          </a:p>
          <a:p>
            <a:pPr lvl="0" algn="ctr">
              <a:lnSpc>
                <a:spcPct val="170000"/>
              </a:lnSpc>
              <a:spcBef>
                <a:spcPct val="20000"/>
              </a:spcBef>
            </a:pPr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2909 DOCENTES</a:t>
            </a:r>
          </a:p>
          <a:p>
            <a:pPr lvl="0" algn="ctr">
              <a:lnSpc>
                <a:spcPct val="170000"/>
              </a:lnSpc>
              <a:spcBef>
                <a:spcPct val="20000"/>
              </a:spcBef>
            </a:pPr>
            <a:endParaRPr lang="es-ES" sz="3200" dirty="0" smtClean="0"/>
          </a:p>
          <a:p>
            <a:pPr lvl="0"/>
            <a:endParaRPr lang="es-ES" sz="32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80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cmpd="sng">
            <a:solidFill>
              <a:srgbClr val="002060"/>
            </a:solidFill>
          </a:ln>
        </p:spPr>
      </p:pic>
      <p:pic>
        <p:nvPicPr>
          <p:cNvPr id="6" name="Picture 9" descr="compostaje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3290" t="2771" r="1591" b="5049"/>
          <a:stretch>
            <a:fillRect/>
          </a:stretch>
        </p:blipFill>
        <p:spPr bwMode="auto">
          <a:xfrm>
            <a:off x="357158" y="3714752"/>
            <a:ext cx="2608562" cy="1484616"/>
          </a:xfrm>
          <a:prstGeom prst="rect">
            <a:avLst/>
          </a:prstGeom>
          <a:noFill/>
          <a:ln w="19050" cmpd="sng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786182" y="5072074"/>
            <a:ext cx="4260971" cy="1446550"/>
          </a:xfrm>
          <a:prstGeom prst="rect">
            <a:avLst/>
          </a:prstGeom>
          <a:noFill/>
          <a:ln cmpd="sng"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200" dirty="0">
                <a:solidFill>
                  <a:srgbClr val="0D0D29"/>
                </a:solidFill>
                <a:latin typeface="+mj-lt"/>
                <a:ea typeface="Verdana" pitchFamily="34" charset="0"/>
                <a:cs typeface="Verdana" pitchFamily="34" charset="0"/>
              </a:rPr>
              <a:t>Compost: Jardines, Invernaderos</a:t>
            </a:r>
            <a:r>
              <a:rPr lang="es-CO" sz="2200" dirty="0" smtClean="0">
                <a:solidFill>
                  <a:srgbClr val="0D0D29"/>
                </a:solidFill>
                <a:latin typeface="+mj-lt"/>
                <a:ea typeface="Verdana" pitchFamily="34" charset="0"/>
                <a:cs typeface="Verdana" pitchFamily="34" charset="0"/>
              </a:rPr>
              <a:t>, Centro </a:t>
            </a:r>
            <a:r>
              <a:rPr lang="es-CO" sz="2200" dirty="0">
                <a:solidFill>
                  <a:srgbClr val="0D0D29"/>
                </a:solidFill>
                <a:latin typeface="+mj-lt"/>
                <a:ea typeface="Verdana" pitchFamily="34" charset="0"/>
                <a:cs typeface="Verdana" pitchFamily="34" charset="0"/>
              </a:rPr>
              <a:t>de Investigación </a:t>
            </a:r>
            <a:r>
              <a:rPr lang="es-CO" sz="2200" dirty="0" smtClean="0">
                <a:solidFill>
                  <a:srgbClr val="0D0D29"/>
                </a:solidFill>
                <a:latin typeface="+mj-lt"/>
                <a:ea typeface="Verdana" pitchFamily="34" charset="0"/>
                <a:cs typeface="Verdana" pitchFamily="34" charset="0"/>
              </a:rPr>
              <a:t>Agropecuario </a:t>
            </a:r>
            <a:r>
              <a:rPr lang="es-CO" sz="2200" dirty="0">
                <a:solidFill>
                  <a:srgbClr val="0D0D29"/>
                </a:solidFill>
                <a:latin typeface="+mj-lt"/>
                <a:ea typeface="Verdana" pitchFamily="34" charset="0"/>
                <a:cs typeface="Verdana" pitchFamily="34" charset="0"/>
              </a:rPr>
              <a:t>Marengo</a:t>
            </a:r>
            <a:endParaRPr lang="es-ES" sz="2200" dirty="0">
              <a:solidFill>
                <a:srgbClr val="0D0D2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8596" y="5357826"/>
            <a:ext cx="2643206" cy="769441"/>
          </a:xfrm>
          <a:prstGeom prst="rect">
            <a:avLst/>
          </a:prstGeom>
          <a:noFill/>
          <a:ln cmpd="sng"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200" dirty="0">
                <a:solidFill>
                  <a:srgbClr val="0D0D29"/>
                </a:solidFill>
                <a:latin typeface="+mj-lt"/>
                <a:ea typeface="Verdana" pitchFamily="34" charset="0"/>
                <a:cs typeface="Verdana" pitchFamily="34" charset="0"/>
              </a:rPr>
              <a:t>Centro de Compostaje</a:t>
            </a:r>
            <a:endParaRPr lang="es-ES" sz="2200" dirty="0">
              <a:solidFill>
                <a:srgbClr val="0D0D2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71472" y="2928934"/>
            <a:ext cx="2239782" cy="769441"/>
          </a:xfrm>
          <a:prstGeom prst="rect">
            <a:avLst/>
          </a:prstGeom>
          <a:noFill/>
          <a:ln cmpd="sng"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200" dirty="0">
                <a:solidFill>
                  <a:srgbClr val="0D0D29"/>
                </a:solidFill>
                <a:latin typeface="+mj-lt"/>
                <a:ea typeface="Verdana" pitchFamily="34" charset="0"/>
                <a:cs typeface="Verdana" pitchFamily="34" charset="0"/>
              </a:rPr>
              <a:t>Separación en la Fuente</a:t>
            </a:r>
            <a:endParaRPr lang="es-ES" sz="2200" dirty="0">
              <a:solidFill>
                <a:srgbClr val="0D0D2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13542" y="2928934"/>
            <a:ext cx="4214842" cy="430887"/>
          </a:xfrm>
          <a:prstGeom prst="rect">
            <a:avLst/>
          </a:prstGeom>
          <a:noFill/>
          <a:ln cmpd="sng"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200" dirty="0">
                <a:solidFill>
                  <a:srgbClr val="0D0D29"/>
                </a:solidFill>
                <a:latin typeface="+mj-lt"/>
                <a:ea typeface="Verdana" pitchFamily="34" charset="0"/>
                <a:cs typeface="Verdana" pitchFamily="34" charset="0"/>
              </a:rPr>
              <a:t>Ruta de recolección Selectiva</a:t>
            </a:r>
            <a:endParaRPr lang="es-ES" sz="2200" dirty="0">
              <a:solidFill>
                <a:srgbClr val="0D0D2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643174" y="105297"/>
            <a:ext cx="6500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Gestión De Residuos Biodegradables</a:t>
            </a:r>
            <a:endParaRPr lang="es-CO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57290" y="435769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RELACIÓN C:N  30/1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71" y="1362844"/>
            <a:ext cx="26130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03517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51076"/>
            <a:ext cx="21177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66951"/>
            <a:ext cx="20574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0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cmpd="sng">
            <a:solidFill>
              <a:srgbClr val="002060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5715008" y="4714884"/>
            <a:ext cx="1571636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Producción de humus liquido y solido</a:t>
            </a:r>
            <a:endParaRPr lang="es-CO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86116" y="428604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Lombricultura</a:t>
            </a:r>
            <a:endParaRPr lang="es-CO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2727325" cy="26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25" y="1412776"/>
            <a:ext cx="294957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4301703"/>
            <a:ext cx="30861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1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/>
          <a:lstStyle/>
          <a:p>
            <a:r>
              <a:rPr lang="es-CO" dirty="0" smtClean="0"/>
              <a:t>CONSUMO </a:t>
            </a:r>
            <a:r>
              <a:rPr lang="es-CO" dirty="0" smtClean="0"/>
              <a:t>RECURSOS - Medellin</a:t>
            </a:r>
            <a:endParaRPr lang="es-CO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241410"/>
              </p:ext>
            </p:extLst>
          </p:nvPr>
        </p:nvGraphicFramePr>
        <p:xfrm>
          <a:off x="275132" y="1725873"/>
          <a:ext cx="4230366" cy="248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59767"/>
              </p:ext>
            </p:extLst>
          </p:nvPr>
        </p:nvGraphicFramePr>
        <p:xfrm>
          <a:off x="2313214" y="4455724"/>
          <a:ext cx="4762500" cy="853439"/>
        </p:xfrm>
        <a:graphic>
          <a:graphicData uri="http://schemas.openxmlformats.org/drawingml/2006/table">
            <a:tbl>
              <a:tblPr/>
              <a:tblGrid>
                <a:gridCol w="1587500"/>
                <a:gridCol w="1587500"/>
                <a:gridCol w="1587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(m</a:t>
                      </a:r>
                      <a:r>
                        <a:rPr lang="es-CO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r>
                        <a:rPr lang="es-CO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2016-I (Ene-May)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52.492,5</a:t>
                      </a:r>
                    </a:p>
                  </a:txBody>
                  <a:tcPr marL="0" marR="85725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170.609.153 </a:t>
                      </a:r>
                    </a:p>
                  </a:txBody>
                  <a:tcPr marL="0" marR="85725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2017-I (Ene-May)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53.221,0</a:t>
                      </a:r>
                    </a:p>
                  </a:txBody>
                  <a:tcPr marL="0" marR="85725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185.622.157 </a:t>
                      </a:r>
                    </a:p>
                  </a:txBody>
                  <a:tcPr marL="0" marR="85725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INCREMENTO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0" marR="85725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0" marR="85725" marT="0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974171"/>
              </p:ext>
            </p:extLst>
          </p:nvPr>
        </p:nvGraphicFramePr>
        <p:xfrm>
          <a:off x="4659086" y="1726904"/>
          <a:ext cx="4299428" cy="2474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57200" y="5399109"/>
            <a:ext cx="832104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/>
              <a:t>Incremento del 1,4% en el consumo de agua a partir de febrero, debido a las diferentes obras que se ejecutaron durante el primer semestre en los tres Campus urbanos y adicionalmente aumentó la población en un 8,6% desde 2015 hasta ahora.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/>
              <a:t>La diferencia frente al % para el valor pagado corresponde al incremento tarifario que para 2017 fue del  12% frente al 4% para 2016,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49634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/>
          <a:lstStyle/>
          <a:p>
            <a:r>
              <a:rPr lang="es-CO" dirty="0" smtClean="0"/>
              <a:t>CONSUMO RECURSOS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3435" y="4902665"/>
            <a:ext cx="865990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El consumo de energía eléctrica de enero a mayo de 2017 ha sido inferior al consumo del mismo período del año anterior. Se considera que esto se deba a las campaña de ahorro de energía que se vienen desarrollando desde 2016. Adicionalmente, durante el primer semestre de 2017 se reemplazaron 80 luminarias por lámparas ahorradoras.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Nuevamente se presenta mayor consumo para los meses de febrero y marzo debido a la maquinaria empleada en las obras desarrolladas durante el primer semestre.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174133"/>
              </p:ext>
            </p:extLst>
          </p:nvPr>
        </p:nvGraphicFramePr>
        <p:xfrm>
          <a:off x="4805082" y="1504199"/>
          <a:ext cx="3998259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476140"/>
              </p:ext>
            </p:extLst>
          </p:nvPr>
        </p:nvGraphicFramePr>
        <p:xfrm>
          <a:off x="152188" y="1522130"/>
          <a:ext cx="4545318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275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67848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CONSUMO RECURSOS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300678" y="5513005"/>
            <a:ext cx="836237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Para este año se proyecta una ligera disminución en la cantidad de residuos aprovechados con respecto al año 2016. No obstante, esto puede deberse a la disminución del volumen de generación en los meses de abril y mayo debido al periodo de anormalidad académica que atravesó la sede Medellín.</a:t>
            </a:r>
            <a:endParaRPr lang="es-CO" sz="1200" b="1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692231"/>
              </p:ext>
            </p:extLst>
          </p:nvPr>
        </p:nvGraphicFramePr>
        <p:xfrm>
          <a:off x="0" y="1500804"/>
          <a:ext cx="47287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813969"/>
              </p:ext>
            </p:extLst>
          </p:nvPr>
        </p:nvGraphicFramePr>
        <p:xfrm>
          <a:off x="4728754" y="1500804"/>
          <a:ext cx="44152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325" y="4538870"/>
            <a:ext cx="6204857" cy="6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65860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CONSUMO RECURSOS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4800" y="4801969"/>
            <a:ext cx="851535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/>
              <a:t>La generación de residuos peligrosos no obedece un patrón definido, está sujeto principalmente a la actividad de los Laboratorios, los cuales son los mayores generadores.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400" dirty="0" smtClean="0"/>
              <a:t>Sin embargo, se han registrado picos de volumen en agosto de 2016 y en junio de 2017: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O" sz="1400" dirty="0" smtClean="0"/>
              <a:t>Para el 2016 la causa principal fue el aumento en las recolecciones en el Campus Robledo por la puesta en servicio del acopio de RESPEL en esta zona y la disposición de residuos represados en el CIMEX. </a:t>
            </a:r>
            <a:endParaRPr lang="es-CO" sz="1400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O" sz="1400" dirty="0" smtClean="0"/>
              <a:t>Para 2017 el incremento se debe a los residuos represados en la Sede tras la contingencia ocasionada por la transición contractual y la disposición de los residuos ubicados en la planta abandonada del Parque de la Minería.</a:t>
            </a:r>
            <a:endParaRPr lang="es-CO" sz="14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846086"/>
              </p:ext>
            </p:extLst>
          </p:nvPr>
        </p:nvGraphicFramePr>
        <p:xfrm>
          <a:off x="772886" y="1441168"/>
          <a:ext cx="7742464" cy="322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9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782563"/>
            <a:ext cx="7886700" cy="65860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CONSUMO RECURSOS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431073" y="5277758"/>
            <a:ext cx="8084277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Representación gráfica de los residuos peligrosos generados en la Sede discriminada por tipo de residuo.</a:t>
            </a:r>
          </a:p>
          <a:p>
            <a:pPr algn="ctr"/>
            <a:endParaRPr lang="es-CO" sz="1400" b="1" dirty="0" smtClean="0"/>
          </a:p>
          <a:p>
            <a:pPr algn="ctr"/>
            <a:r>
              <a:rPr lang="es-CO" sz="1400" b="1" dirty="0" smtClean="0"/>
              <a:t>Es notable que los residuos que se generan en mayor proporción son los provenientes del uso de reactivos o sustancias químicas con y sin contenido de metales pesados, lo que ubica a los Laboratorios como los mayores generadores de RESPEL.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248194" y="1541417"/>
          <a:ext cx="8516983" cy="386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012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ángulo 3"/>
          <p:cNvSpPr/>
          <p:nvPr/>
        </p:nvSpPr>
        <p:spPr>
          <a:xfrm>
            <a:off x="1259632" y="522920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 smtClean="0"/>
              <a:t>Evolucion</a:t>
            </a:r>
            <a:r>
              <a:rPr lang="es-ES" dirty="0" smtClean="0"/>
              <a:t> de la UNAL en el Ranking </a:t>
            </a:r>
            <a:r>
              <a:rPr lang="es-ES" dirty="0" err="1" smtClean="0"/>
              <a:t>GreenMetric</a:t>
            </a:r>
            <a:r>
              <a:rPr lang="es-ES" dirty="0" smtClean="0"/>
              <a:t> – Nivel Mundial</a:t>
            </a:r>
            <a:endParaRPr lang="es-ES" dirty="0"/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406769393"/>
              </p:ext>
            </p:extLst>
          </p:nvPr>
        </p:nvGraphicFramePr>
        <p:xfrm>
          <a:off x="1475656" y="1988840"/>
          <a:ext cx="619268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5 CuadroTexto"/>
          <p:cNvSpPr txBox="1"/>
          <p:nvPr/>
        </p:nvSpPr>
        <p:spPr>
          <a:xfrm>
            <a:off x="2011505" y="3326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0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1 Título"/>
          <p:cNvSpPr txBox="1">
            <a:spLocks/>
          </p:cNvSpPr>
          <p:nvPr/>
        </p:nvSpPr>
        <p:spPr>
          <a:xfrm>
            <a:off x="683568" y="1556792"/>
            <a:ext cx="799288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/>
            <a:r>
              <a:rPr lang="es-ES" sz="5400" b="1" smtClean="0"/>
              <a:t>Conclusiones </a:t>
            </a:r>
          </a:p>
          <a:p>
            <a:pPr algn="just"/>
            <a:endParaRPr lang="es-ES" sz="5400" smtClean="0"/>
          </a:p>
          <a:p>
            <a:pPr algn="just"/>
            <a:r>
              <a:rPr lang="es-ES" sz="5400" smtClean="0"/>
              <a:t>El desempeño ambiental de la UNAL ha mejorado progresivamente en los ultimos años debido al compromiso del cuerpo a cargo y del equipo ecnico capacitado en cada una de las sedes. Estas practicas y experiencias han llevado a la UNAL a convertirse en una institucion lider en terminos de manejo del SGA en Colombia y esto se ve reflejado en la sociedad a traves de sus estudiantes y egresados.</a:t>
            </a:r>
            <a:endParaRPr lang="es-ES" sz="5400"/>
          </a:p>
        </p:txBody>
      </p:sp>
      <p:sp>
        <p:nvSpPr>
          <p:cNvPr id="19" name="5 CuadroTexto"/>
          <p:cNvSpPr txBox="1"/>
          <p:nvPr/>
        </p:nvSpPr>
        <p:spPr>
          <a:xfrm>
            <a:off x="2011505" y="3326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0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1 Título"/>
          <p:cNvSpPr txBox="1">
            <a:spLocks/>
          </p:cNvSpPr>
          <p:nvPr/>
        </p:nvSpPr>
        <p:spPr>
          <a:xfrm>
            <a:off x="0" y="3183495"/>
            <a:ext cx="9144000" cy="362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Professor Herney R</a:t>
            </a:r>
            <a:r>
              <a:rPr kumimoji="0" lang="es-E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s-CO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mirez Franco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300" noProof="0" dirty="0" smtClean="0">
                <a:latin typeface="+mj-lt"/>
                <a:ea typeface="+mj-ea"/>
                <a:cs typeface="+mj-cs"/>
              </a:rPr>
              <a:t>Universidad Nacional de Colombia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300" dirty="0" smtClean="0">
                <a:latin typeface="+mj-lt"/>
                <a:ea typeface="+mj-ea"/>
                <a:cs typeface="+mj-cs"/>
              </a:rPr>
              <a:t>Sede Bogotá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300" dirty="0" err="1" smtClean="0">
                <a:latin typeface="+mj-lt"/>
                <a:ea typeface="+mj-ea"/>
                <a:cs typeface="+mj-cs"/>
              </a:rPr>
              <a:t>Cra</a:t>
            </a:r>
            <a:r>
              <a:rPr lang="es-CO" sz="4300" dirty="0" smtClean="0">
                <a:latin typeface="+mj-lt"/>
                <a:ea typeface="+mj-ea"/>
                <a:cs typeface="+mj-cs"/>
              </a:rPr>
              <a:t> 45 No 26-85-  Edificio Uriel Gutiérrez – </a:t>
            </a:r>
            <a:r>
              <a:rPr lang="es-CO" sz="4300" dirty="0" err="1" smtClean="0">
                <a:latin typeface="+mj-lt"/>
                <a:ea typeface="+mj-ea"/>
                <a:cs typeface="+mj-cs"/>
              </a:rPr>
              <a:t>ofc</a:t>
            </a:r>
            <a:r>
              <a:rPr lang="es-CO" sz="4300" dirty="0" smtClean="0">
                <a:latin typeface="+mj-lt"/>
                <a:ea typeface="+mj-ea"/>
                <a:cs typeface="+mj-cs"/>
              </a:rPr>
              <a:t>. 323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300" dirty="0" smtClean="0">
                <a:latin typeface="+mj-lt"/>
                <a:ea typeface="+mj-ea"/>
                <a:cs typeface="+mj-cs"/>
              </a:rPr>
              <a:t>Bogotá – Colombia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300" dirty="0" smtClean="0">
                <a:latin typeface="+mj-lt"/>
                <a:ea typeface="+mj-ea"/>
                <a:cs typeface="+mj-cs"/>
              </a:rPr>
              <a:t>Teléfono: (57((1) 3165000 </a:t>
            </a:r>
            <a:r>
              <a:rPr lang="es-CO" sz="4300" dirty="0" err="1" smtClean="0">
                <a:latin typeface="+mj-lt"/>
                <a:ea typeface="+mj-ea"/>
                <a:cs typeface="+mj-cs"/>
              </a:rPr>
              <a:t>ext</a:t>
            </a:r>
            <a:r>
              <a:rPr lang="es-CO" sz="4300" dirty="0" smtClean="0">
                <a:latin typeface="+mj-lt"/>
                <a:ea typeface="+mj-ea"/>
                <a:cs typeface="+mj-cs"/>
              </a:rPr>
              <a:t>: 18550-18551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300" dirty="0" smtClean="0">
                <a:latin typeface="+mj-lt"/>
                <a:ea typeface="+mj-ea"/>
                <a:cs typeface="+mj-cs"/>
              </a:rPr>
              <a:t>Correo: </a:t>
            </a:r>
            <a:r>
              <a:rPr lang="es-ES_tradnl" sz="4300" dirty="0" smtClean="0">
                <a:latin typeface="+mj-lt"/>
                <a:ea typeface="+mj-ea"/>
                <a:cs typeface="+mj-cs"/>
                <a:hlinkClick r:id="rId5"/>
              </a:rPr>
              <a:t>jhramirezfra@unal.edu.co</a:t>
            </a:r>
            <a:r>
              <a:rPr lang="es-ES_tradnl" sz="4300" dirty="0" smtClean="0">
                <a:latin typeface="+mj-lt"/>
                <a:ea typeface="+mj-ea"/>
                <a:cs typeface="+mj-cs"/>
              </a:rPr>
              <a:t> </a:t>
            </a:r>
            <a:endParaRPr lang="es-CO" sz="4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4300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857224" y="1988840"/>
            <a:ext cx="7143750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Gracias</a:t>
            </a:r>
            <a:endParaRPr kumimoji="0" lang="es-CO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5 CuadroTexto"/>
          <p:cNvSpPr txBox="1"/>
          <p:nvPr/>
        </p:nvSpPr>
        <p:spPr>
          <a:xfrm>
            <a:off x="2011505" y="3326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179512" y="1484784"/>
            <a:ext cx="8784976" cy="108012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Objeto del Sistema de Gestión Ambiental</a:t>
            </a:r>
            <a:endParaRPr lang="es-ES" smtClean="0"/>
          </a:p>
        </p:txBody>
      </p:sp>
      <p:sp>
        <p:nvSpPr>
          <p:cNvPr id="19" name="Rectangle 9"/>
          <p:cNvSpPr txBox="1">
            <a:spLocks noChangeArrowheads="1"/>
          </p:cNvSpPr>
          <p:nvPr/>
        </p:nvSpPr>
        <p:spPr>
          <a:xfrm>
            <a:off x="4499993" y="2780928"/>
            <a:ext cx="4536503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just">
              <a:lnSpc>
                <a:spcPct val="170000"/>
              </a:lnSpc>
              <a:spcBef>
                <a:spcPct val="20000"/>
              </a:spcBef>
            </a:pPr>
            <a:r>
              <a:rPr lang="es-CO" sz="3200" dirty="0"/>
              <a:t>El Sistema de Gestión Ambiental de la Universidad Nacional de Colombia está encargado de mitigar los posibles impactos ambientales que se puedan generar por las acciones propias de la Universidad.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34742"/>
            <a:ext cx="4221163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1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ángulo 3"/>
          <p:cNvSpPr/>
          <p:nvPr/>
        </p:nvSpPr>
        <p:spPr>
          <a:xfrm>
            <a:off x="1259632" y="579597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mtClean="0"/>
              <a:t>Organigrama del SGA en la UNAL</a:t>
            </a:r>
            <a:endParaRPr lang="es-ES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67313144"/>
              </p:ext>
            </p:extLst>
          </p:nvPr>
        </p:nvGraphicFramePr>
        <p:xfrm>
          <a:off x="1259632" y="1700808"/>
          <a:ext cx="662473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0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179512" y="1196752"/>
            <a:ext cx="8784976" cy="10801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Historia</a:t>
            </a:r>
            <a:endParaRPr lang="es-ES" dirty="0" smtClean="0"/>
          </a:p>
        </p:txBody>
      </p:sp>
      <p:sp>
        <p:nvSpPr>
          <p:cNvPr id="19" name="Rectangle 9"/>
          <p:cNvSpPr txBox="1">
            <a:spLocks noChangeArrowheads="1"/>
          </p:cNvSpPr>
          <p:nvPr/>
        </p:nvSpPr>
        <p:spPr>
          <a:xfrm>
            <a:off x="251520" y="2276872"/>
            <a:ext cx="8496944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>
              <a:lnSpc>
                <a:spcPct val="170000"/>
              </a:lnSpc>
              <a:spcBef>
                <a:spcPct val="20000"/>
              </a:spcBef>
            </a:pPr>
            <a:r>
              <a:rPr lang="es-CO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2000-2001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Construcción del Centro de Acopio de residuos reciclables, ordinarios e inertes,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Construcción del Centro de Compostaje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Construcción del Horno Incinerador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Delimitación de sectores para pastoreo de animales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Designación del Centro de acopio de residuos Químicos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Inicio de procesos de reciclaje coordinados por Recursos Físicos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Material </a:t>
            </a:r>
            <a:r>
              <a:rPr lang="es-ES" sz="3200" dirty="0" smtClean="0"/>
              <a:t>de divulgación como las cartillas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1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>
          <a:xfrm>
            <a:off x="251520" y="2060848"/>
            <a:ext cx="85334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170000"/>
              </a:lnSpc>
              <a:spcBef>
                <a:spcPct val="20000"/>
              </a:spcBef>
            </a:pPr>
            <a:r>
              <a:rPr lang="es-CO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2004-2012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Conformación del Sistema de Gestión Ambiental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err="1" smtClean="0"/>
              <a:t>PGIRS</a:t>
            </a:r>
            <a:r>
              <a:rPr lang="es-ES" sz="3200" dirty="0" smtClean="0"/>
              <a:t>-H  y </a:t>
            </a:r>
            <a:r>
              <a:rPr lang="es-ES" sz="3200" dirty="0" err="1" smtClean="0"/>
              <a:t>RESPEL</a:t>
            </a:r>
            <a:endParaRPr lang="es-ES" sz="3200" dirty="0" smtClean="0"/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Diseño y construcción de remolques para las rutas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Documentación ISO 14001</a:t>
            </a:r>
          </a:p>
          <a:p>
            <a:pPr lvl="0">
              <a:buFont typeface="Arial" pitchFamily="34" charset="0"/>
              <a:buChar char="•"/>
            </a:pPr>
            <a:r>
              <a:rPr lang="es-ES" sz="3200" dirty="0" smtClean="0"/>
              <a:t>Creación de los SGA en todas las Sedes</a:t>
            </a:r>
          </a:p>
          <a:p>
            <a:pPr lvl="0"/>
            <a:endParaRPr lang="es-ES" sz="32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8"/>
          <p:cNvSpPr txBox="1">
            <a:spLocks noChangeArrowheads="1"/>
          </p:cNvSpPr>
          <p:nvPr/>
        </p:nvSpPr>
        <p:spPr>
          <a:xfrm>
            <a:off x="179512" y="1196752"/>
            <a:ext cx="8784976" cy="10801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Historia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1639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sp>
        <p:nvSpPr>
          <p:cNvPr id="14" name="5 Rectángulo"/>
          <p:cNvSpPr/>
          <p:nvPr/>
        </p:nvSpPr>
        <p:spPr>
          <a:xfrm>
            <a:off x="467544" y="2237377"/>
            <a:ext cx="8352928" cy="4431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s-CO" sz="2200" b="1" dirty="0">
                <a:solidFill>
                  <a:schemeClr val="tx1"/>
                </a:solidFill>
              </a:rPr>
              <a:t> </a:t>
            </a:r>
            <a:endParaRPr lang="es-CO" sz="22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s-ES" sz="2200" b="1" dirty="0" smtClean="0"/>
              <a:t>Acuerdo 016 de 2011 "Por el cual se establece la Política Ambiental de la Universidad Nacional de Colombia“</a:t>
            </a:r>
          </a:p>
          <a:p>
            <a:pPr lvl="1">
              <a:defRPr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Promover un entorno ambientalmente sano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Proteger su entorno natural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Proponer alternativas sostenibles para solucionar las problemáticas ambientales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Incluir de forma transversal la dimensión ambiental en los procesos de docencia, investigación, extensión y funcionamiento administrativo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Fundamentos de mejoramiento continuo, prevención de la contaminación y cumplimiento de los requisitos legales ambientales aplicables vigentes.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Las líneas esenciales que guían la estructura de acción de la Universidad, para el desarrollo de su política ambiental son: La Formación Ambiental, la Gestión Administrativa Ambiental y el Manejo Adecuado de los Recursos Ambientales</a:t>
            </a:r>
            <a:r>
              <a:rPr lang="es-ES" dirty="0" smtClean="0"/>
              <a:t>.</a:t>
            </a:r>
            <a:endParaRPr lang="es-CO" dirty="0" smtClean="0"/>
          </a:p>
          <a:p>
            <a:pPr lvl="1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Rectangle 8"/>
          <p:cNvSpPr txBox="1">
            <a:spLocks noChangeArrowheads="1"/>
          </p:cNvSpPr>
          <p:nvPr/>
        </p:nvSpPr>
        <p:spPr>
          <a:xfrm>
            <a:off x="179512" y="1196752"/>
            <a:ext cx="8784976" cy="10801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Politica Ambiental</a:t>
            </a: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1639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6372200" y="83915"/>
            <a:ext cx="2414587" cy="1152525"/>
            <a:chOff x="7657042" y="-15695"/>
            <a:chExt cx="2414753" cy="1153091"/>
          </a:xfrm>
        </p:grpSpPr>
        <p:pic>
          <p:nvPicPr>
            <p:cNvPr id="9" name="Picture 14" descr="http://identidad.unal.edu.co/fileadmin/_processed_/csm_escudo_minimo_2_c3fa0641c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9" t="8095" r="29111" b="11285"/>
            <a:stretch>
              <a:fillRect/>
            </a:stretch>
          </p:blipFill>
          <p:spPr bwMode="auto">
            <a:xfrm>
              <a:off x="7657042" y="-15695"/>
              <a:ext cx="991658" cy="11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1" t="25395" b="13910"/>
            <a:stretch>
              <a:fillRect/>
            </a:stretch>
          </p:blipFill>
          <p:spPr bwMode="auto">
            <a:xfrm>
              <a:off x="8648700" y="203664"/>
              <a:ext cx="1423095" cy="7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http://4.bp.blogspot.com/-0k5JJNZokN0/U1vTRM6qXEI/AAAAAAAAACE/-pBKW_u6KHM/s1600/Sin%2Bt%25C3%25ADtulo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381" r="2060" b="24484"/>
          <a:stretch>
            <a:fillRect/>
          </a:stretch>
        </p:blipFill>
        <p:spPr bwMode="auto">
          <a:xfrm>
            <a:off x="469739" y="303165"/>
            <a:ext cx="1326045" cy="7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9144000" cy="1340768"/>
            <a:chOff x="0" y="0"/>
            <a:chExt cx="9144000" cy="1412776"/>
          </a:xfrm>
        </p:grpSpPr>
        <p:sp>
          <p:nvSpPr>
            <p:cNvPr id="13" name="6 Rectángulo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5" name="Grupo 2"/>
            <p:cNvGrpSpPr>
              <a:grpSpLocks/>
            </p:cNvGrpSpPr>
            <p:nvPr/>
          </p:nvGrpSpPr>
          <p:grpSpPr bwMode="auto">
            <a:xfrm>
              <a:off x="6386683" y="102344"/>
              <a:ext cx="2414587" cy="1152525"/>
              <a:chOff x="7657042" y="-15695"/>
              <a:chExt cx="2414753" cy="1153091"/>
            </a:xfrm>
          </p:grpSpPr>
          <p:pic>
            <p:nvPicPr>
              <p:cNvPr id="17" name="Picture 14" descr="http://identidad.unal.edu.co/fileadmin/_processed_/csm_escudo_minimo_2_c3fa0641c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9" t="8095" r="29111" b="11285"/>
              <a:stretch>
                <a:fillRect/>
              </a:stretch>
            </p:blipFill>
            <p:spPr bwMode="auto">
              <a:xfrm>
                <a:off x="7657042" y="-15695"/>
                <a:ext cx="991658" cy="1153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11" t="25395" b="13910"/>
              <a:stretch>
                <a:fillRect/>
              </a:stretch>
            </p:blipFill>
            <p:spPr bwMode="auto">
              <a:xfrm>
                <a:off x="8648700" y="203664"/>
                <a:ext cx="1423095" cy="71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http://4.bp.blogspot.com/-0k5JJNZokN0/U1vTRM6qXEI/AAAAAAAAACE/-pBKW_u6KHM/s1600/Sin%2Bt%25C3%25ADtulo-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" t="6381" r="2060" b="24484"/>
            <a:stretch>
              <a:fillRect/>
            </a:stretch>
          </p:blipFill>
          <p:spPr bwMode="auto">
            <a:xfrm>
              <a:off x="342730" y="321595"/>
              <a:ext cx="1326045" cy="71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5 CuadroTexto"/>
          <p:cNvSpPr txBox="1"/>
          <p:nvPr/>
        </p:nvSpPr>
        <p:spPr>
          <a:xfrm>
            <a:off x="2011505" y="3554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latin typeface="Ancizar Sans" pitchFamily="34" charset="0"/>
              </a:rPr>
              <a:t>Comité Técnico Nacional - CTNSGA</a:t>
            </a:r>
            <a:endParaRPr lang="es-CO" sz="2400" b="1" i="1" dirty="0">
              <a:latin typeface="Ancizar Sans" pitchFamily="34" charset="0"/>
            </a:endParaRPr>
          </a:p>
        </p:txBody>
      </p:sp>
      <p:sp>
        <p:nvSpPr>
          <p:cNvPr id="14" name="9 CuadroTexto"/>
          <p:cNvSpPr txBox="1"/>
          <p:nvPr/>
        </p:nvSpPr>
        <p:spPr>
          <a:xfrm>
            <a:off x="107504" y="2196728"/>
            <a:ext cx="87129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100" dirty="0" smtClean="0"/>
              <a:t>Implementación de todos los programas </a:t>
            </a:r>
            <a:r>
              <a:rPr lang="es-CO" sz="2100" dirty="0"/>
              <a:t> </a:t>
            </a:r>
            <a:r>
              <a:rPr lang="es-CO" sz="2100" dirty="0" smtClean="0"/>
              <a:t>de la Sede: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Programa de limpieza y desinfección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Programa manejo de residuos no peligrosos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Programa de residuos peligrosos</a:t>
            </a:r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Programa de residuos </a:t>
            </a:r>
            <a:r>
              <a:rPr lang="es-CO" sz="2100" dirty="0" smtClean="0"/>
              <a:t>pos-consumo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Programa de uso eficiente de agua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Programa uso eficiente de energía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Programa de ecosistemas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Programa de control contaminación atmosférica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Programa de control contaminación visual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Programa de control de vectores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Asesorías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Capacitaciones</a:t>
            </a:r>
            <a:endParaRPr lang="es-ES" sz="2100" dirty="0" smtClean="0"/>
          </a:p>
          <a:p>
            <a:pPr lvl="1">
              <a:buFont typeface="Arial" pitchFamily="34" charset="0"/>
              <a:buChar char="•"/>
            </a:pPr>
            <a:r>
              <a:rPr lang="es-CO" sz="2100" dirty="0" smtClean="0"/>
              <a:t>Extensión</a:t>
            </a:r>
            <a:endParaRPr lang="es-ES" sz="2100" dirty="0" smtClean="0"/>
          </a:p>
        </p:txBody>
      </p:sp>
      <p:sp>
        <p:nvSpPr>
          <p:cNvPr id="19" name="Rectangle 8"/>
          <p:cNvSpPr txBox="1">
            <a:spLocks noChangeArrowheads="1"/>
          </p:cNvSpPr>
          <p:nvPr/>
        </p:nvSpPr>
        <p:spPr>
          <a:xfrm>
            <a:off x="179512" y="1196752"/>
            <a:ext cx="8784976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Objeto del SGA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1639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1496</Words>
  <Application>Microsoft Macintosh PowerPoint</Application>
  <PresentationFormat>Presentación en pantalla (4:3)</PresentationFormat>
  <Paragraphs>208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Segregación En La Fuente</vt:lpstr>
      <vt:lpstr>Presentación de PowerPoint</vt:lpstr>
      <vt:lpstr>Presentación de PowerPoint</vt:lpstr>
      <vt:lpstr>Separación En Centro De Acopio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CONSUMO RECURSOS - Medellin</vt:lpstr>
      <vt:lpstr>CONSUMO RECURSOS</vt:lpstr>
      <vt:lpstr>CONSUMO RECURSOS</vt:lpstr>
      <vt:lpstr>CONSUMO RECURSOS</vt:lpstr>
      <vt:lpstr>CONSUMO RECURSOS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jess</dc:creator>
  <cp:lastModifiedBy>herney ramirez</cp:lastModifiedBy>
  <cp:revision>139</cp:revision>
  <dcterms:created xsi:type="dcterms:W3CDTF">2013-07-23T01:02:43Z</dcterms:created>
  <dcterms:modified xsi:type="dcterms:W3CDTF">2017-08-23T03:19:56Z</dcterms:modified>
</cp:coreProperties>
</file>